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5" r:id="rId6"/>
    <p:sldId id="266" r:id="rId7"/>
    <p:sldId id="268" r:id="rId8"/>
    <p:sldId id="269" r:id="rId9"/>
    <p:sldId id="270" r:id="rId10"/>
    <p:sldId id="272" r:id="rId11"/>
    <p:sldId id="273" r:id="rId12"/>
    <p:sldId id="274" r:id="rId13"/>
    <p:sldId id="275" r:id="rId14"/>
    <p:sldId id="276" r:id="rId15"/>
    <p:sldId id="278" r:id="rId16"/>
    <p:sldId id="279" r:id="rId17"/>
    <p:sldId id="261" r:id="rId18"/>
    <p:sldId id="280" r:id="rId19"/>
    <p:sldId id="258" r:id="rId20"/>
    <p:sldId id="259" r:id="rId2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5126"/>
    <a:srgbClr val="E49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59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3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B02-8999-4753-BC8A-3CB8EE073F96}" type="datetimeFigureOut">
              <a:rPr lang="el-GR" smtClean="0"/>
              <a:t>31/3/2025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DDCC-C1A3-4133-A9F7-AF8CF8D325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5516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B02-8999-4753-BC8A-3CB8EE073F96}" type="datetimeFigureOut">
              <a:rPr lang="el-GR" smtClean="0"/>
              <a:t>31/3/2025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DDCC-C1A3-4133-A9F7-AF8CF8D325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9123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B02-8999-4753-BC8A-3CB8EE073F96}" type="datetimeFigureOut">
              <a:rPr lang="el-GR" smtClean="0"/>
              <a:t>31/3/2025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DDCC-C1A3-4133-A9F7-AF8CF8D325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797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B02-8999-4753-BC8A-3CB8EE073F96}" type="datetimeFigureOut">
              <a:rPr lang="el-GR" smtClean="0"/>
              <a:t>31/3/2025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DDCC-C1A3-4133-A9F7-AF8CF8D325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679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B02-8999-4753-BC8A-3CB8EE073F96}" type="datetimeFigureOut">
              <a:rPr lang="el-GR" smtClean="0"/>
              <a:t>31/3/2025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DDCC-C1A3-4133-A9F7-AF8CF8D325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671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B02-8999-4753-BC8A-3CB8EE073F96}" type="datetimeFigureOut">
              <a:rPr lang="el-GR" smtClean="0"/>
              <a:t>31/3/2025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DDCC-C1A3-4133-A9F7-AF8CF8D325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2157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B02-8999-4753-BC8A-3CB8EE073F96}" type="datetimeFigureOut">
              <a:rPr lang="el-GR" smtClean="0"/>
              <a:t>31/3/2025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DDCC-C1A3-4133-A9F7-AF8CF8D325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7742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B02-8999-4753-BC8A-3CB8EE073F96}" type="datetimeFigureOut">
              <a:rPr lang="el-GR" smtClean="0"/>
              <a:t>31/3/2025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DDCC-C1A3-4133-A9F7-AF8CF8D325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128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B02-8999-4753-BC8A-3CB8EE073F96}" type="datetimeFigureOut">
              <a:rPr lang="el-GR" smtClean="0"/>
              <a:t>31/3/2025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DDCC-C1A3-4133-A9F7-AF8CF8D325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887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B02-8999-4753-BC8A-3CB8EE073F96}" type="datetimeFigureOut">
              <a:rPr lang="el-GR" smtClean="0"/>
              <a:t>31/3/2025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DDCC-C1A3-4133-A9F7-AF8CF8D325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5574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B02-8999-4753-BC8A-3CB8EE073F96}" type="datetimeFigureOut">
              <a:rPr lang="el-GR" smtClean="0"/>
              <a:t>31/3/2025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DDCC-C1A3-4133-A9F7-AF8CF8D325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777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B2B02-8999-4753-BC8A-3CB8EE073F96}" type="datetimeFigureOut">
              <a:rPr lang="el-GR" smtClean="0"/>
              <a:t>31/3/2025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8DDCC-C1A3-4133-A9F7-AF8CF8D325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6342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3.emf"/><Relationship Id="rId4" Type="http://schemas.openxmlformats.org/officeDocument/2006/relationships/image" Target="../media/image5.png"/><Relationship Id="rId9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60E79F58-8578-4C88-8688-C216135CD8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B691FF3-9062-465E-880F-753BF67A99A5}"/>
              </a:ext>
            </a:extLst>
          </p:cNvPr>
          <p:cNvSpPr txBox="1"/>
          <p:nvPr/>
        </p:nvSpPr>
        <p:spPr>
          <a:xfrm>
            <a:off x="3160113" y="1311639"/>
            <a:ext cx="2928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5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ΕΝΙΑΙΟ ΚΟΙΝΩΝΙΚΟ ΔΙΚΤΥΟ</a:t>
            </a:r>
          </a:p>
          <a:p>
            <a:pPr algn="ctr"/>
            <a:r>
              <a:rPr lang="el-GR" sz="15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Δυτικής Μακεδονίας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0A8C6EC-F669-43BF-B696-1543853B1A20}"/>
              </a:ext>
            </a:extLst>
          </p:cNvPr>
          <p:cNvSpPr txBox="1"/>
          <p:nvPr/>
        </p:nvSpPr>
        <p:spPr>
          <a:xfrm>
            <a:off x="1337637" y="1971585"/>
            <a:ext cx="65736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latin typeface="Jura" pitchFamily="2" charset="0"/>
                <a:ea typeface="Jura" pitchFamily="2" charset="0"/>
              </a:rPr>
              <a:t>«Αναβάθμιση και Διεύρυνση των Κοινωνικών και Προνοιακών Υπηρεσιών στην</a:t>
            </a:r>
          </a:p>
          <a:p>
            <a:pPr algn="ctr"/>
            <a:r>
              <a:rPr lang="el-GR" sz="1200" b="1" dirty="0">
                <a:latin typeface="Jura" pitchFamily="2" charset="0"/>
                <a:ea typeface="Jura" pitchFamily="2" charset="0"/>
              </a:rPr>
              <a:t>Περιφέρεια Δυτικής Μακεδονίας με προσαρμογή εξατομικευμένων υπηρεσιών</a:t>
            </a:r>
          </a:p>
          <a:p>
            <a:pPr algn="ctr"/>
            <a:r>
              <a:rPr lang="el-GR" sz="1200" b="1" dirty="0">
                <a:latin typeface="Jura" pitchFamily="2" charset="0"/>
                <a:ea typeface="Jura" pitchFamily="2" charset="0"/>
              </a:rPr>
              <a:t>κοινωνικής ένταξης και διεύρυνση ωραρίου εξυπηρέτησης των ωφελούμενων</a:t>
            </a:r>
          </a:p>
          <a:p>
            <a:pPr algn="ctr"/>
            <a:r>
              <a:rPr lang="el-GR" sz="1200" b="1" dirty="0">
                <a:latin typeface="Jura" pitchFamily="2" charset="0"/>
                <a:ea typeface="Jura" pitchFamily="2" charset="0"/>
              </a:rPr>
              <a:t>ευπαθών Ομάδων που πλήττονται από την απολιγνιτοποίηση με στόχο την</a:t>
            </a:r>
          </a:p>
          <a:p>
            <a:pPr algn="ctr"/>
            <a:r>
              <a:rPr lang="el-GR" sz="1200" b="1" dirty="0">
                <a:latin typeface="Jura" pitchFamily="2" charset="0"/>
                <a:ea typeface="Jura" pitchFamily="2" charset="0"/>
              </a:rPr>
              <a:t>πρόληψη και αντιμετώπιση των αναγκών Κοινωνικής Ένταξης και μείωσης του</a:t>
            </a:r>
          </a:p>
          <a:p>
            <a:pPr algn="ctr"/>
            <a:r>
              <a:rPr lang="el-GR" sz="1200" b="1" dirty="0">
                <a:latin typeface="Jura" pitchFamily="2" charset="0"/>
                <a:ea typeface="Jura" pitchFamily="2" charset="0"/>
              </a:rPr>
              <a:t>Κινδύνου Φτώχειας»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7A2A9822-63A6-4F1E-9728-38314D4514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9144001" cy="514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473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EC7A5903-38FD-4133-8B56-22B7B2C21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9642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2387D43-FC4F-4953-B0F3-8837FFB4F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4807381"/>
            <a:ext cx="9144001" cy="329642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2D0AD344-4439-4FD6-A219-F9DEDF0B4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957" y="496923"/>
            <a:ext cx="697043" cy="194438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20EA8E89-B266-4C2C-8887-3966CE0D5A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58" y="496923"/>
            <a:ext cx="2760806" cy="55988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DFDF0A2-930E-4E30-AE17-C9931E5E65E3}"/>
              </a:ext>
            </a:extLst>
          </p:cNvPr>
          <p:cNvSpPr txBox="1"/>
          <p:nvPr/>
        </p:nvSpPr>
        <p:spPr>
          <a:xfrm>
            <a:off x="308457" y="1188590"/>
            <a:ext cx="8138496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l-GR" sz="15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Στόχοι </a:t>
            </a:r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Ολοκληρωμένης</a:t>
            </a:r>
            <a:r>
              <a:rPr lang="el-GR" sz="15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 Κοινωνικής Παρέμβασης</a:t>
            </a:r>
          </a:p>
        </p:txBody>
      </p: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9D9A598E-4C76-4CF6-B8A6-4748B7FD2E49}"/>
              </a:ext>
            </a:extLst>
          </p:cNvPr>
          <p:cNvCxnSpPr>
            <a:cxnSpLocks/>
          </p:cNvCxnSpPr>
          <p:nvPr/>
        </p:nvCxnSpPr>
        <p:spPr>
          <a:xfrm>
            <a:off x="308455" y="1237832"/>
            <a:ext cx="0" cy="3569549"/>
          </a:xfrm>
          <a:prstGeom prst="line">
            <a:avLst/>
          </a:prstGeom>
          <a:ln w="15240">
            <a:solidFill>
              <a:srgbClr val="D4512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CF372ADC-60EB-4E0A-9D75-5A0BC4C81E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78" y="750494"/>
            <a:ext cx="3150114" cy="38862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ED9324-BAEA-470E-678D-7CFC35C9ECEF}"/>
              </a:ext>
            </a:extLst>
          </p:cNvPr>
          <p:cNvSpPr txBox="1"/>
          <p:nvPr/>
        </p:nvSpPr>
        <p:spPr>
          <a:xfrm>
            <a:off x="308457" y="1552904"/>
            <a:ext cx="8232085" cy="296223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80000" indent="-1800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b="1" dirty="0">
                <a:latin typeface="Jura" pitchFamily="2" charset="0"/>
                <a:ea typeface="Jura" pitchFamily="2" charset="0"/>
              </a:rPr>
              <a:t>A</a:t>
            </a:r>
            <a:r>
              <a:rPr lang="el-GR" sz="1000" b="1" dirty="0" err="1">
                <a:latin typeface="Jura" pitchFamily="2" charset="0"/>
                <a:ea typeface="Jura" pitchFamily="2" charset="0"/>
              </a:rPr>
              <a:t>ντιμετώπιση</a:t>
            </a:r>
            <a:r>
              <a:rPr lang="el-GR" sz="1000" b="1" dirty="0">
                <a:latin typeface="Jura" pitchFamily="2" charset="0"/>
                <a:ea typeface="Jura" pitchFamily="2" charset="0"/>
              </a:rPr>
              <a:t> των εκτεταμένων προβλημάτων κοινωνικού διαχωρισμού, φτώχειας και αποδυνάμωσης της συνοχής του κοινωνικού ιστού.</a:t>
            </a:r>
            <a:endParaRPr lang="en-US" sz="1000" b="1" dirty="0">
              <a:latin typeface="Jura" pitchFamily="2" charset="0"/>
              <a:ea typeface="Jura" pitchFamily="2" charset="0"/>
            </a:endParaRPr>
          </a:p>
          <a:p>
            <a:pPr marL="180000" indent="-1800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000" b="1" dirty="0">
                <a:latin typeface="Jura" pitchFamily="2" charset="0"/>
                <a:ea typeface="Jura" pitchFamily="2" charset="0"/>
              </a:rPr>
              <a:t>Υποστήριξη της κοινωνικής ένταξης των ωφελούμενων, οι οποίοι εμφανίζουν πολλαπλά χαρακτηριστικά διακρίσεων και συνθήκες διαβίωσης σε φτώχεια, ακραία ή μόνιμη φτώχεια ή κοινωνικό αποκλεισμό.</a:t>
            </a:r>
            <a:endParaRPr lang="en-US" sz="1000" b="1" dirty="0">
              <a:latin typeface="Jura" pitchFamily="2" charset="0"/>
              <a:ea typeface="Jura" pitchFamily="2" charset="0"/>
            </a:endParaRPr>
          </a:p>
          <a:p>
            <a:pPr marL="180000" indent="-1800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000" b="1" dirty="0">
                <a:latin typeface="Jura" pitchFamily="2" charset="0"/>
                <a:ea typeface="Jura" pitchFamily="2" charset="0"/>
              </a:rPr>
              <a:t>Παροχή στοχευμένων υπηρεσιών</a:t>
            </a:r>
            <a:r>
              <a:rPr lang="en-US" sz="1000" b="1" dirty="0">
                <a:latin typeface="Jura" pitchFamily="2" charset="0"/>
                <a:ea typeface="Jura" pitchFamily="2" charset="0"/>
              </a:rPr>
              <a:t>:</a:t>
            </a:r>
            <a:endParaRPr lang="el-GR" sz="1000" b="1" dirty="0">
              <a:latin typeface="Jura" pitchFamily="2" charset="0"/>
              <a:ea typeface="Jura" pitchFamily="2" charset="0"/>
            </a:endParaRPr>
          </a:p>
          <a:p>
            <a:pPr marL="360000" indent="-180000" algn="just">
              <a:buFont typeface="Wingdings" panose="05000000000000000000" pitchFamily="2" charset="2"/>
              <a:buChar char="ü"/>
            </a:pPr>
            <a:r>
              <a:rPr lang="el-GR" sz="1000" dirty="0">
                <a:latin typeface="Jura" pitchFamily="2" charset="0"/>
                <a:ea typeface="Jura" pitchFamily="2" charset="0"/>
              </a:rPr>
              <a:t>Διάγνωση αναγκών</a:t>
            </a:r>
          </a:p>
          <a:p>
            <a:pPr marL="351450" indent="-171450" algn="just">
              <a:buFont typeface="Wingdings" panose="05000000000000000000" pitchFamily="2" charset="2"/>
              <a:buChar char="ü"/>
            </a:pPr>
            <a:r>
              <a:rPr lang="el-GR" sz="1000" dirty="0">
                <a:latin typeface="Jura" pitchFamily="2" charset="0"/>
                <a:ea typeface="Jura" pitchFamily="2" charset="0"/>
              </a:rPr>
              <a:t>Ενδυνάμωση</a:t>
            </a:r>
          </a:p>
          <a:p>
            <a:pPr marL="360000" indent="-180000" algn="just">
              <a:buFont typeface="Wingdings" panose="05000000000000000000" pitchFamily="2" charset="2"/>
              <a:buChar char="ü"/>
            </a:pPr>
            <a:r>
              <a:rPr lang="el-GR" sz="1000" dirty="0">
                <a:latin typeface="Jura" pitchFamily="2" charset="0"/>
                <a:ea typeface="Jura" pitchFamily="2" charset="0"/>
              </a:rPr>
              <a:t>Διασφάλιση της κοινωνικής συνοχής</a:t>
            </a:r>
          </a:p>
          <a:p>
            <a:pPr marL="360000" indent="-180000" algn="just">
              <a:buFont typeface="Wingdings" panose="05000000000000000000" pitchFamily="2" charset="2"/>
              <a:buChar char="ü"/>
            </a:pPr>
            <a:r>
              <a:rPr lang="el-GR" sz="1000" dirty="0">
                <a:latin typeface="Jura" pitchFamily="2" charset="0"/>
                <a:ea typeface="Jura" pitchFamily="2" charset="0"/>
              </a:rPr>
              <a:t>Πρόσβαση σε αγαθά</a:t>
            </a:r>
          </a:p>
          <a:p>
            <a:pPr marL="360000" indent="-1800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000" dirty="0">
                <a:latin typeface="Jura" pitchFamily="2" charset="0"/>
                <a:ea typeface="Jura" pitchFamily="2" charset="0"/>
              </a:rPr>
              <a:t>Πρόληψη των διακρίσεων</a:t>
            </a:r>
            <a:endParaRPr lang="en-US" sz="1000" dirty="0">
              <a:latin typeface="Jura" pitchFamily="2" charset="0"/>
              <a:ea typeface="Jura" pitchFamily="2" charset="0"/>
            </a:endParaRP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000" b="1" dirty="0">
                <a:latin typeface="Jura" pitchFamily="2" charset="0"/>
                <a:ea typeface="Jura" pitchFamily="2" charset="0"/>
              </a:rPr>
              <a:t>Κάλυψη πραγματικών και μεθοδολογικών κενών παραπομπών σε υπηρεσίες κοινωνικής ένταξης από επιστήμονες πεδίου, 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000" b="1" dirty="0">
                <a:latin typeface="Jura" pitchFamily="2" charset="0"/>
                <a:ea typeface="Jura" pitchFamily="2" charset="0"/>
              </a:rPr>
              <a:t>Βελτίωση εξωστρέφειας και παροχή διευρυμένων υπηρεσιών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000" b="1" dirty="0">
                <a:latin typeface="Jura" pitchFamily="2" charset="0"/>
                <a:ea typeface="Jura" pitchFamily="2" charset="0"/>
              </a:rPr>
              <a:t>Αντιμετώπιση ειδικών αναγκών των </a:t>
            </a:r>
            <a:r>
              <a:rPr lang="el-GR" sz="1000" b="1" dirty="0" err="1">
                <a:latin typeface="Jura" pitchFamily="2" charset="0"/>
                <a:ea typeface="Jura" pitchFamily="2" charset="0"/>
              </a:rPr>
              <a:t>υπο</a:t>
            </a:r>
            <a:r>
              <a:rPr lang="el-GR" sz="1000" b="1" dirty="0">
                <a:latin typeface="Jura" pitchFamily="2" charset="0"/>
                <a:ea typeface="Jura" pitchFamily="2" charset="0"/>
              </a:rPr>
              <a:t>-ομάδων των ωφελούμενων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000" b="1" dirty="0">
                <a:latin typeface="Jura" pitchFamily="2" charset="0"/>
                <a:ea typeface="Jura" pitchFamily="2" charset="0"/>
              </a:rPr>
              <a:t>Αναβάθμιση καθημερινότητας και περιβάλλοντος εργασίας των στελεχών πεδίου των Κοινωνικών Δομών 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000" b="1" dirty="0">
                <a:latin typeface="Jura" pitchFamily="2" charset="0"/>
                <a:ea typeface="Jura" pitchFamily="2" charset="0"/>
              </a:rPr>
              <a:t>Διασφάλιση μεταφοράς τεχνογνωσίας, με έμφαση στην αποτελεσματικότητα της λήψης υπηρεσιών από τους ωφελούμενους</a:t>
            </a:r>
          </a:p>
        </p:txBody>
      </p:sp>
    </p:spTree>
    <p:extLst>
      <p:ext uri="{BB962C8B-B14F-4D97-AF65-F5344CB8AC3E}">
        <p14:creationId xmlns:p14="http://schemas.microsoft.com/office/powerpoint/2010/main" val="1172654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EC7A5903-38FD-4133-8B56-22B7B2C21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9642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2387D43-FC4F-4953-B0F3-8837FFB4F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813858"/>
            <a:ext cx="9144001" cy="329642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2D0AD344-4439-4FD6-A219-F9DEDF0B4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957" y="496923"/>
            <a:ext cx="697043" cy="194438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20EA8E89-B266-4C2C-8887-3966CE0D5A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58" y="496923"/>
            <a:ext cx="2760806" cy="55988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DFDF0A2-930E-4E30-AE17-C9931E5E65E3}"/>
              </a:ext>
            </a:extLst>
          </p:cNvPr>
          <p:cNvSpPr txBox="1"/>
          <p:nvPr/>
        </p:nvSpPr>
        <p:spPr>
          <a:xfrm>
            <a:off x="493936" y="1216049"/>
            <a:ext cx="7417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Ωφελούμενοι</a:t>
            </a:r>
            <a:r>
              <a:rPr lang="en-US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: </a:t>
            </a:r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Το έργο απευθύνεται στο σύνολο του πληθυσμού της Δυτικής Μακεδονίας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3CAF1A-2608-43CD-9DE2-F722F3FE1816}"/>
              </a:ext>
            </a:extLst>
          </p:cNvPr>
          <p:cNvSpPr txBox="1"/>
          <p:nvPr/>
        </p:nvSpPr>
        <p:spPr>
          <a:xfrm>
            <a:off x="493937" y="1700379"/>
            <a:ext cx="7417353" cy="2469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Μέλη ευάλωτων, ειδικών και ευπαθών του πληθυσμού (Άτομα με αναπηρία, Ασθενείς με χρόνια νοσήματα και οικογένειές τους, Μονογονεϊκές Οικογένειες, Μετανάστες , Γυναίκες θύματα βίας,</a:t>
            </a:r>
            <a:r>
              <a:rPr lang="en-US" sz="1100" b="1" dirty="0">
                <a:latin typeface="Jura" pitchFamily="2" charset="0"/>
                <a:ea typeface="Jura" pitchFamily="2" charset="0"/>
              </a:rPr>
              <a:t> </a:t>
            </a:r>
            <a:r>
              <a:rPr lang="el-GR" sz="1100" b="1" dirty="0" err="1">
                <a:latin typeface="Jura" pitchFamily="2" charset="0"/>
                <a:ea typeface="Jura" pitchFamily="2" charset="0"/>
              </a:rPr>
              <a:t>κ.α</a:t>
            </a:r>
            <a:r>
              <a:rPr lang="en-US" sz="1100" b="1" dirty="0">
                <a:latin typeface="Jura" pitchFamily="2" charset="0"/>
                <a:ea typeface="Jura" pitchFamily="2" charset="0"/>
              </a:rPr>
              <a:t>.</a:t>
            </a:r>
            <a:r>
              <a:rPr lang="el-GR" sz="1100" b="1" dirty="0">
                <a:latin typeface="Jura" pitchFamily="2" charset="0"/>
                <a:ea typeface="Jura" pitchFamily="2" charset="0"/>
              </a:rPr>
              <a:t>)</a:t>
            </a:r>
          </a:p>
          <a:p>
            <a:pPr marL="180000" indent="-1800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Άτομα σε κίνδυνο φτώχειας ή κοινωνικού αποκλεισμού</a:t>
            </a:r>
            <a:endParaRPr lang="en-US" sz="1100" b="1" dirty="0">
              <a:latin typeface="Jura" pitchFamily="2" charset="0"/>
              <a:ea typeface="Jura" pitchFamily="2" charset="0"/>
            </a:endParaRPr>
          </a:p>
          <a:p>
            <a:pPr marL="180000" indent="-1800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Δικαιούχοι του ελάχιστου εγγυημένου εισοδήματος</a:t>
            </a:r>
          </a:p>
          <a:p>
            <a:pPr marL="180000" indent="-1800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Άνεργοι &amp; μακροχρόνια άνεργοι</a:t>
            </a:r>
          </a:p>
          <a:p>
            <a:pPr marL="180000" indent="-1800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Υποαπασχολούμενοι &amp; εργαζόμενοι φτωχοί</a:t>
            </a:r>
          </a:p>
          <a:p>
            <a:pPr marL="180000" indent="-1800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Οικονομικώς αδρανή άτομα</a:t>
            </a:r>
          </a:p>
          <a:p>
            <a:pPr marL="180000" indent="-1800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Παιδιά, έφηβοι και νέοι</a:t>
            </a:r>
          </a:p>
          <a:p>
            <a:pPr marL="180000" indent="-1800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Νέες Μητέρες και  Οικογένειες με παιδιά</a:t>
            </a:r>
          </a:p>
          <a:p>
            <a:pPr marL="180000" indent="-1800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Ηλικιωμένοι</a:t>
            </a:r>
            <a:endParaRPr lang="en-US" sz="1100" b="1" dirty="0">
              <a:latin typeface="Jura" pitchFamily="2" charset="0"/>
              <a:ea typeface="Jura" pitchFamily="2" charset="0"/>
            </a:endParaRPr>
          </a:p>
          <a:p>
            <a:pPr marL="180000" indent="-1800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Γενικός πληθυσμός </a:t>
            </a:r>
          </a:p>
        </p:txBody>
      </p: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9D9A598E-4C76-4CF6-B8A6-4748B7FD2E49}"/>
              </a:ext>
            </a:extLst>
          </p:cNvPr>
          <p:cNvCxnSpPr>
            <a:cxnSpLocks/>
          </p:cNvCxnSpPr>
          <p:nvPr/>
        </p:nvCxnSpPr>
        <p:spPr>
          <a:xfrm flipH="1">
            <a:off x="493936" y="1283368"/>
            <a:ext cx="2" cy="2827421"/>
          </a:xfrm>
          <a:prstGeom prst="line">
            <a:avLst/>
          </a:prstGeom>
          <a:ln w="15240">
            <a:solidFill>
              <a:srgbClr val="D4512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CF372ADC-60EB-4E0A-9D75-5A0BC4C81E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78" y="750494"/>
            <a:ext cx="3150114" cy="38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305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EC7A5903-38FD-4133-8B56-22B7B2C21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9642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2387D43-FC4F-4953-B0F3-8837FFB4F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813858"/>
            <a:ext cx="9144001" cy="329642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2D0AD344-4439-4FD6-A219-F9DEDF0B4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957" y="496923"/>
            <a:ext cx="697043" cy="194438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20EA8E89-B266-4C2C-8887-3966CE0D5A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58" y="496923"/>
            <a:ext cx="2760806" cy="55988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DFDF0A2-930E-4E30-AE17-C9931E5E65E3}"/>
              </a:ext>
            </a:extLst>
          </p:cNvPr>
          <p:cNvSpPr txBox="1"/>
          <p:nvPr/>
        </p:nvSpPr>
        <p:spPr>
          <a:xfrm>
            <a:off x="1337636" y="1481139"/>
            <a:ext cx="5636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Παρεχόμενες υπηρεσίες στους άμεσα ωφελούμενους Ι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3CAF1A-2608-43CD-9DE2-F722F3FE1816}"/>
              </a:ext>
            </a:extLst>
          </p:cNvPr>
          <p:cNvSpPr txBox="1"/>
          <p:nvPr/>
        </p:nvSpPr>
        <p:spPr>
          <a:xfrm>
            <a:off x="1337637" y="1849349"/>
            <a:ext cx="6573655" cy="2775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Πληροφόρηση, Διάγνωση Αναγκών &amp; Ενδυνάμωση σε ατομικό και οικογενειακό επίπεδο</a:t>
            </a:r>
          </a:p>
          <a:p>
            <a:pPr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Ψυχοκοινωνική Υποστήριξη και Καθοδήγηση οικογενειών</a:t>
            </a:r>
          </a:p>
          <a:p>
            <a:pPr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Ψυχοκοινωνική Υποστήριξη γονέων, μαθητών και εκπαιδευτικών</a:t>
            </a:r>
          </a:p>
          <a:p>
            <a:pPr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Υπηρεσίες πρώιμης ανίχνευσης και πρόληψης φαινομένων ενδοοικογενειακής βίας</a:t>
            </a:r>
          </a:p>
          <a:p>
            <a:pPr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Υπηρεσίες διάγνωσης – υλοποίησης δράσεων Πρώιμης Παιδικής Παρέμβασης</a:t>
            </a:r>
          </a:p>
          <a:p>
            <a:pPr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Ατομική &amp; Ομαδική Συμβουλευτική</a:t>
            </a:r>
          </a:p>
          <a:p>
            <a:pPr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Συμβουλευτική, ενδυνάμωση και κοινωνικοποίηση των νέων ΕΑΕΚ</a:t>
            </a:r>
          </a:p>
          <a:p>
            <a:pPr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Προώθηση της Κοινωνικής Ένταξης Ευπαθών Ομάδων</a:t>
            </a:r>
          </a:p>
          <a:p>
            <a:pPr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Ενίσχυση της ισότιμης πρόσβασης στις κοινωνικές υπηρεσίες</a:t>
            </a:r>
          </a:p>
          <a:p>
            <a:pPr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Συμβουλευτική υποστήριξη των νέων ζευγαριών και της μητρότητας</a:t>
            </a:r>
          </a:p>
          <a:p>
            <a:pPr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Βιωματικά εργαστήρια ενδυνάμωσης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l-GR" sz="1100" b="1" dirty="0">
              <a:latin typeface="Jura" pitchFamily="2" charset="0"/>
              <a:ea typeface="Jura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l-GR" sz="1100" b="1" dirty="0">
              <a:latin typeface="Jura" pitchFamily="2" charset="0"/>
              <a:ea typeface="Jura" pitchFamily="2" charset="0"/>
            </a:endParaRPr>
          </a:p>
        </p:txBody>
      </p: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9D9A598E-4C76-4CF6-B8A6-4748B7FD2E49}"/>
              </a:ext>
            </a:extLst>
          </p:cNvPr>
          <p:cNvCxnSpPr>
            <a:cxnSpLocks/>
          </p:cNvCxnSpPr>
          <p:nvPr/>
        </p:nvCxnSpPr>
        <p:spPr>
          <a:xfrm>
            <a:off x="1337637" y="1526184"/>
            <a:ext cx="0" cy="2678171"/>
          </a:xfrm>
          <a:prstGeom prst="line">
            <a:avLst/>
          </a:prstGeom>
          <a:ln w="15240">
            <a:solidFill>
              <a:srgbClr val="D4512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CF372ADC-60EB-4E0A-9D75-5A0BC4C81E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78" y="750494"/>
            <a:ext cx="3150114" cy="38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146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EC7A5903-38FD-4133-8B56-22B7B2C21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9642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2387D43-FC4F-4953-B0F3-8837FFB4F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766724"/>
            <a:ext cx="9144001" cy="329642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2D0AD344-4439-4FD6-A219-F9DEDF0B4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957" y="496923"/>
            <a:ext cx="697043" cy="194438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20EA8E89-B266-4C2C-8887-3966CE0D5A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58" y="496923"/>
            <a:ext cx="2760806" cy="55988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DFDF0A2-930E-4E30-AE17-C9931E5E65E3}"/>
              </a:ext>
            </a:extLst>
          </p:cNvPr>
          <p:cNvSpPr txBox="1"/>
          <p:nvPr/>
        </p:nvSpPr>
        <p:spPr>
          <a:xfrm>
            <a:off x="1337636" y="1481139"/>
            <a:ext cx="5504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Παρεχόμενες υπηρεσίες στους άμεσα ωφελούμενους  ΙΙ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3CAF1A-2608-43CD-9DE2-F722F3FE1816}"/>
              </a:ext>
            </a:extLst>
          </p:cNvPr>
          <p:cNvSpPr txBox="1"/>
          <p:nvPr/>
        </p:nvSpPr>
        <p:spPr>
          <a:xfrm>
            <a:off x="1337637" y="1886612"/>
            <a:ext cx="6573655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Υπηρεσίες Ανοιχτής Φροντίδας</a:t>
            </a:r>
          </a:p>
          <a:p>
            <a:pPr marL="180000"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Προώθηση της ενεργού γήρανσης</a:t>
            </a:r>
          </a:p>
          <a:p>
            <a:pPr marL="180000"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Υπηρεσίες ανίχνευσης, έγκαιρης διάγνωσης και υποστήριξης ηλικιωμένων και ατόμων με διαταραχές μνήμης</a:t>
            </a:r>
          </a:p>
          <a:p>
            <a:pPr marL="180000"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Φροντίδα και βοήθεια των ηλικιωμένων ή των ατόμων με χρόνιες παθήσεις</a:t>
            </a:r>
          </a:p>
          <a:p>
            <a:pPr marL="180000"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Υπηρεσίες Κινησιοθεραπείας  / Μυϊκής Ενδυνάμωσης για ηλικιωμένους, άτομα με χρόνιες παθήσεις και άτομα με αναπηρία (ΑΜΕΑ)</a:t>
            </a:r>
          </a:p>
          <a:p>
            <a:pPr marL="180000"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Υπηρεσίες Λογοθεραπείας για ενήλικες </a:t>
            </a:r>
          </a:p>
          <a:p>
            <a:pPr marL="180000"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Ενδυνάμωση και υποστήριξη των φροντιστών</a:t>
            </a:r>
          </a:p>
        </p:txBody>
      </p: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9D9A598E-4C76-4CF6-B8A6-4748B7FD2E49}"/>
              </a:ext>
            </a:extLst>
          </p:cNvPr>
          <p:cNvCxnSpPr>
            <a:cxnSpLocks/>
          </p:cNvCxnSpPr>
          <p:nvPr/>
        </p:nvCxnSpPr>
        <p:spPr>
          <a:xfrm flipH="1">
            <a:off x="1337636" y="1526184"/>
            <a:ext cx="1" cy="2130143"/>
          </a:xfrm>
          <a:prstGeom prst="line">
            <a:avLst/>
          </a:prstGeom>
          <a:ln w="15240">
            <a:solidFill>
              <a:srgbClr val="D4512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CF372ADC-60EB-4E0A-9D75-5A0BC4C81E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78" y="750494"/>
            <a:ext cx="3150114" cy="38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049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EC7A5903-38FD-4133-8B56-22B7B2C21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9642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2387D43-FC4F-4953-B0F3-8837FFB4F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813858"/>
            <a:ext cx="9144001" cy="329642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2D0AD344-4439-4FD6-A219-F9DEDF0B4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957" y="496923"/>
            <a:ext cx="697043" cy="194438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20EA8E89-B266-4C2C-8887-3966CE0D5A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58" y="496923"/>
            <a:ext cx="2760806" cy="55988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DFDF0A2-930E-4E30-AE17-C9931E5E65E3}"/>
              </a:ext>
            </a:extLst>
          </p:cNvPr>
          <p:cNvSpPr txBox="1"/>
          <p:nvPr/>
        </p:nvSpPr>
        <p:spPr>
          <a:xfrm>
            <a:off x="1337636" y="1481139"/>
            <a:ext cx="55392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Παρεχόμενες υπηρεσίες στους άμεσα ωφελούμενους  ΙΙΙ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3CAF1A-2608-43CD-9DE2-F722F3FE1816}"/>
              </a:ext>
            </a:extLst>
          </p:cNvPr>
          <p:cNvSpPr txBox="1"/>
          <p:nvPr/>
        </p:nvSpPr>
        <p:spPr>
          <a:xfrm>
            <a:off x="1337637" y="1804304"/>
            <a:ext cx="6573655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800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Νομική Συμβουλευτική</a:t>
            </a:r>
          </a:p>
          <a:p>
            <a:pPr indent="-1800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Προσωποποιημένη υποστήριξη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sz="1100" b="1" dirty="0">
              <a:latin typeface="Jura" pitchFamily="2" charset="0"/>
              <a:ea typeface="Jur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sz="1100" b="1" dirty="0">
              <a:latin typeface="Jura" pitchFamily="2" charset="0"/>
              <a:ea typeface="Jura" pitchFamily="2" charset="0"/>
            </a:endParaRPr>
          </a:p>
        </p:txBody>
      </p: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9D9A598E-4C76-4CF6-B8A6-4748B7FD2E49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1337636" y="1544597"/>
            <a:ext cx="1" cy="682900"/>
          </a:xfrm>
          <a:prstGeom prst="line">
            <a:avLst/>
          </a:prstGeom>
          <a:ln w="15240">
            <a:solidFill>
              <a:srgbClr val="D4512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CF372ADC-60EB-4E0A-9D75-5A0BC4C81E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78" y="750494"/>
            <a:ext cx="3150114" cy="38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348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EC7A5903-38FD-4133-8B56-22B7B2C21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9642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2387D43-FC4F-4953-B0F3-8837FFB4F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813858"/>
            <a:ext cx="9144001" cy="329642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2D0AD344-4439-4FD6-A219-F9DEDF0B4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957" y="496923"/>
            <a:ext cx="697043" cy="194438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20EA8E89-B266-4C2C-8887-3966CE0D5A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58" y="496923"/>
            <a:ext cx="2760806" cy="55988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DFDF0A2-930E-4E30-AE17-C9931E5E65E3}"/>
              </a:ext>
            </a:extLst>
          </p:cNvPr>
          <p:cNvSpPr txBox="1"/>
          <p:nvPr/>
        </p:nvSpPr>
        <p:spPr>
          <a:xfrm>
            <a:off x="1106680" y="1500238"/>
            <a:ext cx="6804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Υπηρεσίες Υποστήριξης του Ενιαίου Κοινωνικού Δικτύου &amp; των στελεχών πεδίου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3CAF1A-2608-43CD-9DE2-F722F3FE1816}"/>
              </a:ext>
            </a:extLst>
          </p:cNvPr>
          <p:cNvSpPr txBox="1"/>
          <p:nvPr/>
        </p:nvSpPr>
        <p:spPr>
          <a:xfrm>
            <a:off x="1106680" y="2042557"/>
            <a:ext cx="65736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 algn="just"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Ενδυνάμωση και ενεργός υποστήριξη (</a:t>
            </a:r>
            <a:r>
              <a:rPr lang="el-GR" sz="1100" b="1" dirty="0" err="1">
                <a:latin typeface="Jura" pitchFamily="2" charset="0"/>
                <a:ea typeface="Jura" pitchFamily="2" charset="0"/>
              </a:rPr>
              <a:t>coaching</a:t>
            </a:r>
            <a:r>
              <a:rPr lang="el-GR" sz="1100" b="1" dirty="0">
                <a:latin typeface="Jura" pitchFamily="2" charset="0"/>
                <a:ea typeface="Jura" pitchFamily="2" charset="0"/>
              </a:rPr>
              <a:t>) των Στελεχών Πεδίου των Κοινωνικών Υπηρεσιών των Δήμων ή/και άλλων Κοινωνικών Φορέων</a:t>
            </a:r>
          </a:p>
          <a:p>
            <a:pPr marL="180000" indent="-171450" algn="just"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Υποστήριξη της αντιμετώπισης φαινομένων επαγγελματικής εξουθένωσης (</a:t>
            </a:r>
            <a:r>
              <a:rPr lang="el-GR" sz="1100" b="1" dirty="0" err="1">
                <a:latin typeface="Jura" pitchFamily="2" charset="0"/>
                <a:ea typeface="Jura" pitchFamily="2" charset="0"/>
              </a:rPr>
              <a:t>burn</a:t>
            </a:r>
            <a:r>
              <a:rPr lang="el-GR" sz="1100" b="1" dirty="0">
                <a:latin typeface="Jura" pitchFamily="2" charset="0"/>
                <a:ea typeface="Jura" pitchFamily="2" charset="0"/>
              </a:rPr>
              <a:t> </a:t>
            </a:r>
            <a:r>
              <a:rPr lang="el-GR" sz="1100" b="1" dirty="0" err="1">
                <a:latin typeface="Jura" pitchFamily="2" charset="0"/>
                <a:ea typeface="Jura" pitchFamily="2" charset="0"/>
              </a:rPr>
              <a:t>out</a:t>
            </a:r>
            <a:r>
              <a:rPr lang="el-GR" sz="1100" b="1" dirty="0">
                <a:latin typeface="Jura" pitchFamily="2" charset="0"/>
                <a:ea typeface="Jura" pitchFamily="2" charset="0"/>
              </a:rPr>
              <a:t>) και συναισθημάτων</a:t>
            </a:r>
          </a:p>
          <a:p>
            <a:pPr marL="180000" indent="-171450" algn="just"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Ανάπτυξη και Εφαρμογή Εργαλείων και μεθόδων βελτιστοποίησης και </a:t>
            </a:r>
            <a:r>
              <a:rPr lang="el-GR" sz="1100" b="1" dirty="0" err="1">
                <a:latin typeface="Jura" pitchFamily="2" charset="0"/>
                <a:ea typeface="Jura" pitchFamily="2" charset="0"/>
              </a:rPr>
              <a:t>ομογενοποίησης</a:t>
            </a:r>
            <a:r>
              <a:rPr lang="el-GR" sz="1100" b="1" dirty="0">
                <a:latin typeface="Jura" pitchFamily="2" charset="0"/>
                <a:ea typeface="Jura" pitchFamily="2" charset="0"/>
              </a:rPr>
              <a:t> των δράσεων κοινωνικής ένταξης</a:t>
            </a:r>
          </a:p>
          <a:p>
            <a:pPr marL="180000" indent="-171450" algn="just"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Μεταφορά τεχνογνωσίας &amp; ενίσχυση Δράσεων Κοινωνικής καινοτομίας</a:t>
            </a:r>
          </a:p>
          <a:p>
            <a:pPr marL="180000" indent="-171450" algn="just"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Δικτύωση, ανταλλαγής εμπειριών και διάχυση καλών πρακτικών</a:t>
            </a:r>
          </a:p>
        </p:txBody>
      </p: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9D9A598E-4C76-4CF6-B8A6-4748B7FD2E49}"/>
              </a:ext>
            </a:extLst>
          </p:cNvPr>
          <p:cNvCxnSpPr>
            <a:cxnSpLocks/>
          </p:cNvCxnSpPr>
          <p:nvPr/>
        </p:nvCxnSpPr>
        <p:spPr>
          <a:xfrm>
            <a:off x="1106680" y="1481139"/>
            <a:ext cx="0" cy="2005886"/>
          </a:xfrm>
          <a:prstGeom prst="line">
            <a:avLst/>
          </a:prstGeom>
          <a:ln w="15240">
            <a:solidFill>
              <a:srgbClr val="D4512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CF372ADC-60EB-4E0A-9D75-5A0BC4C81E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78" y="750494"/>
            <a:ext cx="3150114" cy="38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664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EC7A5903-38FD-4133-8B56-22B7B2C21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9642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2387D43-FC4F-4953-B0F3-8837FFB4F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813858"/>
            <a:ext cx="9144001" cy="329642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2D0AD344-4439-4FD6-A219-F9DEDF0B4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957" y="496923"/>
            <a:ext cx="697043" cy="194438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20EA8E89-B266-4C2C-8887-3966CE0D5A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58" y="496923"/>
            <a:ext cx="2760806" cy="55988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DFDF0A2-930E-4E30-AE17-C9931E5E65E3}"/>
              </a:ext>
            </a:extLst>
          </p:cNvPr>
          <p:cNvSpPr txBox="1"/>
          <p:nvPr/>
        </p:nvSpPr>
        <p:spPr>
          <a:xfrm>
            <a:off x="1337636" y="1481139"/>
            <a:ext cx="65736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Διεπιστημονική Συνεργασία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3CAF1A-2608-43CD-9DE2-F722F3FE1816}"/>
              </a:ext>
            </a:extLst>
          </p:cNvPr>
          <p:cNvSpPr txBox="1"/>
          <p:nvPr/>
        </p:nvSpPr>
        <p:spPr>
          <a:xfrm>
            <a:off x="1337632" y="1870226"/>
            <a:ext cx="6573655" cy="2964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Κοινωνικοί Λειτουργοί</a:t>
            </a: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Ψυχολόγοι –Παιδοψυχολόγοι</a:t>
            </a: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Κοινωνικοί Επιστήμονες</a:t>
            </a: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Νομικοί</a:t>
            </a: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Σύμβουλοι Επαγγελματικού Προσανατολισμού &amp; Απασχόλησης</a:t>
            </a: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Σύμβουλοι Προαγωγής Υγείας</a:t>
            </a: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Σύμβουλοι Ειδικής Αγωγής</a:t>
            </a: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Λογοθεραπευτές</a:t>
            </a: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Φυσιοθεραπευτές</a:t>
            </a: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Νοσηλευτές</a:t>
            </a: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 err="1">
                <a:latin typeface="Jura" pitchFamily="2" charset="0"/>
                <a:ea typeface="Jura" pitchFamily="2" charset="0"/>
              </a:rPr>
              <a:t>Εργοθεραπευτές</a:t>
            </a:r>
            <a:endParaRPr lang="el-GR" sz="1100" b="1" dirty="0">
              <a:latin typeface="Jura" pitchFamily="2" charset="0"/>
              <a:ea typeface="Jura" pitchFamily="2" charset="0"/>
            </a:endParaRP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Σύμβουλοι &amp; Εμψυχωτές δημιουργικής απασχόλησης / βιωματικών δράσεων</a:t>
            </a: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b="1" dirty="0">
                <a:latin typeface="Jura" pitchFamily="2" charset="0"/>
                <a:ea typeface="Jura" pitchFamily="2" charset="0"/>
              </a:rPr>
              <a:t>Coaches &amp; </a:t>
            </a:r>
            <a:r>
              <a:rPr lang="el-GR" sz="1100" b="1" dirty="0">
                <a:latin typeface="Jura" pitchFamily="2" charset="0"/>
                <a:ea typeface="Jura" pitchFamily="2" charset="0"/>
              </a:rPr>
              <a:t>Μ</a:t>
            </a:r>
            <a:r>
              <a:rPr lang="en-US" sz="1100" b="1" dirty="0" err="1">
                <a:latin typeface="Jura" pitchFamily="2" charset="0"/>
                <a:ea typeface="Jura" pitchFamily="2" charset="0"/>
              </a:rPr>
              <a:t>entors</a:t>
            </a:r>
            <a:endParaRPr lang="el-GR" sz="1100" b="1" dirty="0">
              <a:latin typeface="Jura" pitchFamily="2" charset="0"/>
              <a:ea typeface="Jur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sz="1100" b="1" dirty="0">
              <a:latin typeface="Jura" pitchFamily="2" charset="0"/>
              <a:ea typeface="Jur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sz="1100" b="1" dirty="0">
              <a:latin typeface="Jura" pitchFamily="2" charset="0"/>
              <a:ea typeface="Jura" pitchFamily="2" charset="0"/>
            </a:endParaRPr>
          </a:p>
        </p:txBody>
      </p: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9D9A598E-4C76-4CF6-B8A6-4748B7FD2E49}"/>
              </a:ext>
            </a:extLst>
          </p:cNvPr>
          <p:cNvCxnSpPr>
            <a:cxnSpLocks/>
          </p:cNvCxnSpPr>
          <p:nvPr/>
        </p:nvCxnSpPr>
        <p:spPr>
          <a:xfrm>
            <a:off x="1337637" y="1526184"/>
            <a:ext cx="0" cy="2909458"/>
          </a:xfrm>
          <a:prstGeom prst="line">
            <a:avLst/>
          </a:prstGeom>
          <a:ln w="15240">
            <a:solidFill>
              <a:srgbClr val="D4512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CF372ADC-60EB-4E0A-9D75-5A0BC4C81E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78" y="750494"/>
            <a:ext cx="3150114" cy="38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5156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EC7A5903-38FD-4133-8B56-22B7B2C21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9642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2387D43-FC4F-4953-B0F3-8837FFB4F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813858"/>
            <a:ext cx="9144001" cy="329642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2D0AD344-4439-4FD6-A219-F9DEDF0B4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957" y="496923"/>
            <a:ext cx="697043" cy="194438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20EA8E89-B266-4C2C-8887-3966CE0D5A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58" y="496923"/>
            <a:ext cx="2760806" cy="55988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DFDF0A2-930E-4E30-AE17-C9931E5E65E3}"/>
              </a:ext>
            </a:extLst>
          </p:cNvPr>
          <p:cNvSpPr txBox="1"/>
          <p:nvPr/>
        </p:nvSpPr>
        <p:spPr>
          <a:xfrm>
            <a:off x="684284" y="1230629"/>
            <a:ext cx="497322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5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Ανάδοχος Ένωση</a:t>
            </a:r>
          </a:p>
        </p:txBody>
      </p: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9D9A598E-4C76-4CF6-B8A6-4748B7FD2E49}"/>
              </a:ext>
            </a:extLst>
          </p:cNvPr>
          <p:cNvCxnSpPr>
            <a:cxnSpLocks/>
          </p:cNvCxnSpPr>
          <p:nvPr/>
        </p:nvCxnSpPr>
        <p:spPr>
          <a:xfrm>
            <a:off x="625913" y="1240072"/>
            <a:ext cx="0" cy="3041683"/>
          </a:xfrm>
          <a:prstGeom prst="line">
            <a:avLst/>
          </a:prstGeom>
          <a:ln w="15240">
            <a:solidFill>
              <a:srgbClr val="D4512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CF372ADC-60EB-4E0A-9D75-5A0BC4C81E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78" y="750494"/>
            <a:ext cx="3150114" cy="388621"/>
          </a:xfrm>
          <a:prstGeom prst="rect">
            <a:avLst/>
          </a:prstGeom>
        </p:spPr>
      </p:pic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A9FDD9CC-0F27-87B2-2140-E72F63E4D3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082999"/>
              </p:ext>
            </p:extLst>
          </p:nvPr>
        </p:nvGraphicFramePr>
        <p:xfrm>
          <a:off x="766601" y="1626477"/>
          <a:ext cx="6909808" cy="2504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449">
                  <a:extLst>
                    <a:ext uri="{9D8B030D-6E8A-4147-A177-3AD203B41FA5}">
                      <a16:colId xmlns:a16="http://schemas.microsoft.com/office/drawing/2014/main" val="1085812784"/>
                    </a:ext>
                  </a:extLst>
                </a:gridCol>
                <a:gridCol w="3309359">
                  <a:extLst>
                    <a:ext uri="{9D8B030D-6E8A-4147-A177-3AD203B41FA5}">
                      <a16:colId xmlns:a16="http://schemas.microsoft.com/office/drawing/2014/main" val="3248706295"/>
                    </a:ext>
                  </a:extLst>
                </a:gridCol>
              </a:tblGrid>
              <a:tr h="759434">
                <a:tc>
                  <a:txBody>
                    <a:bodyPr/>
                    <a:lstStyle/>
                    <a:p>
                      <a:pPr algn="ctr"/>
                      <a:r>
                        <a:rPr lang="el-GR" sz="1000" b="1" dirty="0">
                          <a:latin typeface="Jura" pitchFamily="2" charset="0"/>
                          <a:ea typeface="Jura" pitchFamily="2" charset="0"/>
                        </a:rPr>
                        <a:t>ΔΙΑΣΤΑΣΗ ΠΑΡΕΜΒΑΣΕΙΣ ΚΟΙΝΩΝΙΚΗΣ ΚΑΙΝΟΤΟΜΙΑΣ ΑΜΚΕ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Jura" pitchFamily="2" charset="0"/>
                        <a:ea typeface="Jura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85391542"/>
                  </a:ext>
                </a:extLst>
              </a:tr>
              <a:tr h="646481">
                <a:tc>
                  <a:txBody>
                    <a:bodyPr/>
                    <a:lstStyle/>
                    <a:p>
                      <a:pPr algn="ctr"/>
                      <a:r>
                        <a:rPr lang="el-GR" sz="1000" b="1" dirty="0">
                          <a:latin typeface="Jura" pitchFamily="2" charset="0"/>
                          <a:ea typeface="Jura" pitchFamily="2" charset="0"/>
                        </a:rPr>
                        <a:t>ΜΗΤΡΟΠΟΛΙΤΙΚΟ ΔΙΚΤΥΟ ΑΝΑΠΤΥΞΗΣ ΙΚΕ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l-GR" sz="1000" dirty="0">
                        <a:latin typeface="Jura" pitchFamily="2" charset="0"/>
                        <a:ea typeface="Jura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9684157"/>
                  </a:ext>
                </a:extLst>
              </a:tr>
              <a:tr h="48527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Jura" pitchFamily="2" charset="0"/>
                          <a:ea typeface="Jura" pitchFamily="2" charset="0"/>
                        </a:rPr>
                        <a:t>UTILIZE END TO END BUSINESS SOLUTIONS AND CONSULTING SERVICES</a:t>
                      </a:r>
                      <a:endParaRPr lang="el-GR" sz="1000" b="1" dirty="0">
                        <a:latin typeface="Jura" pitchFamily="2" charset="0"/>
                        <a:ea typeface="Jura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l-GR" sz="1000" dirty="0">
                        <a:latin typeface="Jura" pitchFamily="2" charset="0"/>
                        <a:ea typeface="Jura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33083888"/>
                  </a:ext>
                </a:extLst>
              </a:tr>
              <a:tr h="613611">
                <a:tc>
                  <a:txBody>
                    <a:bodyPr/>
                    <a:lstStyle/>
                    <a:p>
                      <a:pPr algn="ctr"/>
                      <a:r>
                        <a:rPr lang="el-GR" sz="1000" b="1" dirty="0">
                          <a:latin typeface="Jura" pitchFamily="2" charset="0"/>
                          <a:ea typeface="Jura" pitchFamily="2" charset="0"/>
                        </a:rPr>
                        <a:t>PCM ΣΥΜΒΟΥΛΟΙ ΜΕΘΟΔΩΝ ΚΑΙ ΔΙΑΔΙΚΑΣΙΩΝ ΕΠΕ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l-GR" sz="1000" dirty="0">
                        <a:latin typeface="Jura" pitchFamily="2" charset="0"/>
                        <a:ea typeface="Jura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44357342"/>
                  </a:ext>
                </a:extLst>
              </a:tr>
            </a:tbl>
          </a:graphicData>
        </a:graphic>
      </p:graphicFrame>
      <p:pic>
        <p:nvPicPr>
          <p:cNvPr id="4" name="Εικόνα 3" descr="Εικόνα που περιέχει κείμενο, γραμματοσειρά, σύμβολο, λογότυπο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DA67A213-D8A8-6939-4D1F-62F05F50A88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62976" y="1678797"/>
            <a:ext cx="1373011" cy="665185"/>
          </a:xfrm>
          <a:prstGeom prst="rect">
            <a:avLst/>
          </a:prstGeom>
        </p:spPr>
      </p:pic>
      <p:pic>
        <p:nvPicPr>
          <p:cNvPr id="8" name="Εικόνα 7" descr="Εικόνα που περιέχει κείμενο, γραμματοσειρά, λογότυπο, σχεδίαση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D043A8A2-0508-5DE1-7312-63BC78AE6402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l="9989" t="8933" r="8086" b="8863"/>
          <a:stretch/>
        </p:blipFill>
        <p:spPr>
          <a:xfrm>
            <a:off x="5824893" y="3520994"/>
            <a:ext cx="573505" cy="575466"/>
          </a:xfrm>
          <a:prstGeom prst="rect">
            <a:avLst/>
          </a:prstGeom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F1B259DF-ADEF-1E81-969B-E223D3C480C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11747" y="3036136"/>
            <a:ext cx="1199798" cy="431300"/>
          </a:xfrm>
          <a:prstGeom prst="rect">
            <a:avLst/>
          </a:prstGeom>
        </p:spPr>
      </p:pic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F362C25F-313E-8959-CA3C-3CA2C15E930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42020" y="2377587"/>
            <a:ext cx="1139252" cy="55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543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EC7A5903-38FD-4133-8B56-22B7B2C21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9642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2387D43-FC4F-4953-B0F3-8837FFB4F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813858"/>
            <a:ext cx="9144001" cy="329642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2D0AD344-4439-4FD6-A219-F9DEDF0B4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957" y="496923"/>
            <a:ext cx="697043" cy="194438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20EA8E89-B266-4C2C-8887-3966CE0D5A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58" y="496923"/>
            <a:ext cx="2760806" cy="55988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DFDF0A2-930E-4E30-AE17-C9931E5E65E3}"/>
              </a:ext>
            </a:extLst>
          </p:cNvPr>
          <p:cNvSpPr txBox="1"/>
          <p:nvPr/>
        </p:nvSpPr>
        <p:spPr>
          <a:xfrm>
            <a:off x="1337637" y="1507165"/>
            <a:ext cx="5736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Οργάνωση &amp; υλοποίηση του έργου</a:t>
            </a:r>
          </a:p>
        </p:txBody>
      </p: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9D9A598E-4C76-4CF6-B8A6-4748B7FD2E49}"/>
              </a:ext>
            </a:extLst>
          </p:cNvPr>
          <p:cNvCxnSpPr>
            <a:cxnSpLocks/>
          </p:cNvCxnSpPr>
          <p:nvPr/>
        </p:nvCxnSpPr>
        <p:spPr>
          <a:xfrm>
            <a:off x="1337637" y="1548886"/>
            <a:ext cx="0" cy="1828389"/>
          </a:xfrm>
          <a:prstGeom prst="line">
            <a:avLst/>
          </a:prstGeom>
          <a:ln w="15240">
            <a:solidFill>
              <a:srgbClr val="D4512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CF372ADC-60EB-4E0A-9D75-5A0BC4C81E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78" y="750494"/>
            <a:ext cx="3150114" cy="38862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C867D9A-F0E1-09CE-1B6D-4B62C13084DE}"/>
              </a:ext>
            </a:extLst>
          </p:cNvPr>
          <p:cNvSpPr txBox="1"/>
          <p:nvPr/>
        </p:nvSpPr>
        <p:spPr>
          <a:xfrm>
            <a:off x="1337637" y="1899349"/>
            <a:ext cx="6671383" cy="2667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Κατάρτιση ατομικών, ομαδικών και οικογενειακών προγραμμάτων υποστήριξης της κοινωνικοποίησης, της ενδυνάμωσης και της κοινωνικής ένταξης των ωφελούμενων.</a:t>
            </a:r>
          </a:p>
          <a:p>
            <a:pPr marL="180000"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Συντονισμός των παρεχόμενων κοινωνικών υπηρεσιών με ενεργό ρόλο της Περιφέρειας, με την συγκρότηση του «Ενιαίου Κοινωνικού Δικτύου».</a:t>
            </a:r>
          </a:p>
          <a:p>
            <a:pPr marL="180000"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Υποστήριξη των ενεργειών κοινωνικής ένταξης από εξειδικευμένο Πληροφοριακό Σύστημα Κωδικοποίηση, παρακολούθηση και πιστοποίηση της λήψης υπηρεσιών</a:t>
            </a:r>
          </a:p>
          <a:p>
            <a:pPr marL="180000"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Απασχόληση  εξειδικευμένου προσωπικού</a:t>
            </a:r>
          </a:p>
          <a:p>
            <a:pPr marL="180000"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Διαχείριση Προσωπικών Δεδομένων σύμφωνα με τον Ευρωπαϊκό Κανονισμό και τη σχετική νομοθεσία.</a:t>
            </a:r>
          </a:p>
          <a:p>
            <a:pPr marL="180000"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l-GR" sz="1100" b="1" dirty="0">
              <a:latin typeface="Jura" pitchFamily="2" charset="0"/>
              <a:ea typeface="Jura" pitchFamily="2" charset="0"/>
            </a:endParaRPr>
          </a:p>
          <a:p>
            <a:pPr marL="180000"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l-GR" sz="1100" b="1" dirty="0">
              <a:latin typeface="Jura" pitchFamily="2" charset="0"/>
              <a:ea typeface="Jura" pitchFamily="2" charset="0"/>
            </a:endParaRPr>
          </a:p>
          <a:p>
            <a:pPr marL="180000" indent="-18000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l-GR" sz="1100" b="1" dirty="0">
              <a:latin typeface="Jura" pitchFamily="2" charset="0"/>
              <a:ea typeface="Jura" pitchFamily="2" charset="0"/>
            </a:endParaRPr>
          </a:p>
          <a:p>
            <a:pPr algn="just"/>
            <a:endParaRPr lang="en-US" sz="1100" b="1" dirty="0">
              <a:latin typeface="Jura" pitchFamily="2" charset="0"/>
              <a:ea typeface="Jura" pitchFamily="2" charset="0"/>
            </a:endParaRPr>
          </a:p>
          <a:p>
            <a:pPr algn="just"/>
            <a:endParaRPr lang="el-GR" sz="1100" b="1" dirty="0">
              <a:latin typeface="Jura" pitchFamily="2" charset="0"/>
              <a:ea typeface="Jura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l-GR" sz="1100" b="1" dirty="0">
              <a:latin typeface="Jura" pitchFamily="2" charset="0"/>
              <a:ea typeface="Ju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487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EC7A5903-38FD-4133-8B56-22B7B2C21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9642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2387D43-FC4F-4953-B0F3-8837FFB4F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813858"/>
            <a:ext cx="9144001" cy="329642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2D0AD344-4439-4FD6-A219-F9DEDF0B4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957" y="496923"/>
            <a:ext cx="697043" cy="194438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20EA8E89-B266-4C2C-8887-3966CE0D5A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58" y="496923"/>
            <a:ext cx="2760806" cy="559884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771A4C42-23C3-4988-9FC8-FDF0826B162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78" y="750494"/>
            <a:ext cx="3150114" cy="38862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E6DAA3-1AA7-A27E-7539-1A70BA1FDFEB}"/>
              </a:ext>
            </a:extLst>
          </p:cNvPr>
          <p:cNvSpPr txBox="1"/>
          <p:nvPr/>
        </p:nvSpPr>
        <p:spPr>
          <a:xfrm>
            <a:off x="1161173" y="1353732"/>
            <a:ext cx="6671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Social Hub και Συνεργασία με τους Δήμους της Περιφέρειας Δυτικής Μακεδονίας</a:t>
            </a:r>
          </a:p>
        </p:txBody>
      </p:sp>
      <p:cxnSp>
        <p:nvCxnSpPr>
          <p:cNvPr id="3" name="Ευθεία γραμμή σύνδεσης 2">
            <a:extLst>
              <a:ext uri="{FF2B5EF4-FFF2-40B4-BE49-F238E27FC236}">
                <a16:creationId xmlns:a16="http://schemas.microsoft.com/office/drawing/2014/main" id="{4C1F8D6E-082B-3E30-8D2E-833D603B8D5E}"/>
              </a:ext>
            </a:extLst>
          </p:cNvPr>
          <p:cNvCxnSpPr>
            <a:cxnSpLocks/>
          </p:cNvCxnSpPr>
          <p:nvPr/>
        </p:nvCxnSpPr>
        <p:spPr>
          <a:xfrm>
            <a:off x="1161174" y="1353732"/>
            <a:ext cx="0" cy="3041683"/>
          </a:xfrm>
          <a:prstGeom prst="line">
            <a:avLst/>
          </a:prstGeom>
          <a:ln w="15240">
            <a:solidFill>
              <a:srgbClr val="D4512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8D3DCBBB-F6CA-6C22-863B-880D2942CB88}"/>
              </a:ext>
            </a:extLst>
          </p:cNvPr>
          <p:cNvSpPr txBox="1"/>
          <p:nvPr/>
        </p:nvSpPr>
        <p:spPr>
          <a:xfrm>
            <a:off x="1161173" y="1858963"/>
            <a:ext cx="6671383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Λειτουργία </a:t>
            </a:r>
            <a:r>
              <a:rPr lang="en-US" sz="1100" b="1" dirty="0">
                <a:latin typeface="Jura" pitchFamily="2" charset="0"/>
                <a:ea typeface="Jura" pitchFamily="2" charset="0"/>
              </a:rPr>
              <a:t>Social Hub </a:t>
            </a:r>
            <a:r>
              <a:rPr lang="el-GR" sz="1100" b="1" dirty="0">
                <a:latin typeface="Jura" pitchFamily="2" charset="0"/>
                <a:ea typeface="Jura" pitchFamily="2" charset="0"/>
              </a:rPr>
              <a:t>στην Κοζάνη</a:t>
            </a:r>
            <a:endParaRPr lang="en-US" sz="1100" b="1" dirty="0">
              <a:latin typeface="Jura" pitchFamily="2" charset="0"/>
              <a:ea typeface="Jura" pitchFamily="2" charset="0"/>
            </a:endParaRPr>
          </a:p>
          <a:p>
            <a:pPr marL="180000" indent="-1800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Ψηφιακή Πλατφόρμα Υπηρεσιών - </a:t>
            </a:r>
            <a:r>
              <a:rPr lang="en-US" sz="1100" b="1" dirty="0">
                <a:latin typeface="Jura" pitchFamily="2" charset="0"/>
                <a:ea typeface="Jura" pitchFamily="2" charset="0"/>
              </a:rPr>
              <a:t>www.insocialhub.gr</a:t>
            </a:r>
          </a:p>
          <a:p>
            <a:pPr marL="180000" indent="-1800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Συνεργασία με τους Δήμους, τα Κέντρα Κοινότητας και άλλους Κοινωνικούς Φορείς της Περιφέρειας Δυτικής Μακεδονίας :</a:t>
            </a:r>
          </a:p>
          <a:p>
            <a:pPr marL="360000" indent="-18000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Παρατηρητήριο Κοινωνικής Ένταξης της ΠΔΜ (ΠΕΠΚΕ ΠΔΜ),</a:t>
            </a:r>
          </a:p>
          <a:p>
            <a:pPr marL="360000" indent="-18000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Κοινωνικοί Φορείς του Δημοσίου και της Αυτοδιοίκησης </a:t>
            </a:r>
          </a:p>
          <a:p>
            <a:pPr marL="360000" indent="-18000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Νομικά Πρόσωπα, </a:t>
            </a:r>
          </a:p>
          <a:p>
            <a:pPr marL="360000" indent="-18000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Τοπικοί Κοινωνικοί και Συλλογικοί Φορείς,</a:t>
            </a:r>
          </a:p>
          <a:p>
            <a:pPr marL="360000" indent="-18000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Φορείς προσχολικής εκπαίδευσης, άθλησης και δημιουργικής απασχόλησης,</a:t>
            </a:r>
          </a:p>
          <a:p>
            <a:pPr marL="360000" indent="-18000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Σύλλογοι Γονέων και Κοινωνικοί Σύλλογοι ΑΜΕΑ, πολυτέκνων </a:t>
            </a:r>
            <a:r>
              <a:rPr lang="el-GR" sz="1100" b="1" dirty="0" err="1">
                <a:latin typeface="Jura" pitchFamily="2" charset="0"/>
                <a:ea typeface="Jura" pitchFamily="2" charset="0"/>
              </a:rPr>
              <a:t>κ.ο.κ.</a:t>
            </a:r>
            <a:r>
              <a:rPr lang="el-GR" sz="1100" b="1" dirty="0">
                <a:latin typeface="Jura" pitchFamily="2" charset="0"/>
                <a:ea typeface="Jura" pitchFamily="2" charset="0"/>
              </a:rPr>
              <a:t>,</a:t>
            </a:r>
          </a:p>
          <a:p>
            <a:pPr marL="360000" indent="-18000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Φορείς του Εθνικού Συστήματος Υγείας, Ψυχικής Υγείας και Παιδικής Προστασίας,</a:t>
            </a:r>
          </a:p>
          <a:p>
            <a:pPr marL="360000" indent="-18000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Κοινωνικά Δίκτυα, πιστοποιημένες ομάδες Εθελοντισμού κ.λπ.,</a:t>
            </a:r>
          </a:p>
          <a:p>
            <a:pPr marL="360000" indent="-18000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Εκκλησία</a:t>
            </a:r>
          </a:p>
          <a:p>
            <a:pPr marL="360000" indent="-18000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Ακαδημαϊκά και Ερευνητικά Ιδρύματα και Φορείς.</a:t>
            </a:r>
            <a:endParaRPr lang="en-US" sz="1100" b="1" dirty="0">
              <a:latin typeface="Jura" pitchFamily="2" charset="0"/>
              <a:ea typeface="Jura" pitchFamily="2" charset="0"/>
            </a:endParaRPr>
          </a:p>
          <a:p>
            <a:pPr algn="just">
              <a:spcAft>
                <a:spcPts val="600"/>
              </a:spcAft>
            </a:pPr>
            <a:endParaRPr lang="el-GR" sz="1100" b="1" dirty="0">
              <a:latin typeface="Jura" pitchFamily="2" charset="0"/>
              <a:ea typeface="Jura" pitchFamily="2" charset="0"/>
            </a:endParaRPr>
          </a:p>
          <a:p>
            <a:pPr algn="just"/>
            <a:endParaRPr lang="en-US" sz="1100" b="1" dirty="0">
              <a:latin typeface="Jura" pitchFamily="2" charset="0"/>
              <a:ea typeface="Jura" pitchFamily="2" charset="0"/>
            </a:endParaRPr>
          </a:p>
          <a:p>
            <a:pPr algn="just"/>
            <a:endParaRPr lang="el-GR" sz="1100" b="1" dirty="0">
              <a:latin typeface="Jura" pitchFamily="2" charset="0"/>
              <a:ea typeface="Jura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l-GR" sz="1100" b="1" dirty="0">
              <a:latin typeface="Jura" pitchFamily="2" charset="0"/>
              <a:ea typeface="Ju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931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EC7A5903-38FD-4133-8B56-22B7B2C21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9642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2387D43-FC4F-4953-B0F3-8837FFB4F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813858"/>
            <a:ext cx="9144001" cy="329642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2D0AD344-4439-4FD6-A219-F9DEDF0B4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957" y="496923"/>
            <a:ext cx="697043" cy="194438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20EA8E89-B266-4C2C-8887-3966CE0D5A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58" y="496923"/>
            <a:ext cx="2760806" cy="55988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DFDF0A2-930E-4E30-AE17-C9931E5E65E3}"/>
              </a:ext>
            </a:extLst>
          </p:cNvPr>
          <p:cNvSpPr txBox="1"/>
          <p:nvPr/>
        </p:nvSpPr>
        <p:spPr>
          <a:xfrm>
            <a:off x="1337637" y="1612022"/>
            <a:ext cx="4973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Περιεχόμενα Παρουσίασης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3CAF1A-2608-43CD-9DE2-F722F3FE1816}"/>
              </a:ext>
            </a:extLst>
          </p:cNvPr>
          <p:cNvSpPr txBox="1"/>
          <p:nvPr/>
        </p:nvSpPr>
        <p:spPr>
          <a:xfrm>
            <a:off x="1337637" y="1968921"/>
            <a:ext cx="6573655" cy="2380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Πλαίσιο υλοποίησης</a:t>
            </a:r>
            <a:endParaRPr lang="en-US" sz="1100" b="1" dirty="0">
              <a:latin typeface="Jura" pitchFamily="2" charset="0"/>
              <a:ea typeface="Jura" pitchFamily="2" charset="0"/>
            </a:endParaRP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Κοινωνικές Προκλήσεις</a:t>
            </a: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Στόχοι του έργου</a:t>
            </a:r>
            <a:endParaRPr lang="en-US" sz="1100" b="1" dirty="0">
              <a:latin typeface="Jura" pitchFamily="2" charset="0"/>
              <a:ea typeface="Jura" pitchFamily="2" charset="0"/>
            </a:endParaRP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Διαμόρφωση του «Ενιαίου Κοινωνικού Δικτύου» της Περιφέρειας Δυτικής Μακεδονίας</a:t>
            </a:r>
            <a:endParaRPr lang="en-US" sz="1100" b="1" dirty="0">
              <a:latin typeface="Jura" pitchFamily="2" charset="0"/>
              <a:ea typeface="Jura" pitchFamily="2" charset="0"/>
            </a:endParaRP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Ωφελούμενοι</a:t>
            </a:r>
            <a:endParaRPr lang="en-US" sz="1100" b="1" dirty="0">
              <a:latin typeface="Jura" pitchFamily="2" charset="0"/>
              <a:ea typeface="Jura" pitchFamily="2" charset="0"/>
            </a:endParaRP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Παρεχόμενες υπηρεσίες </a:t>
            </a:r>
            <a:endParaRPr lang="en-US" sz="1100" b="1" dirty="0">
              <a:latin typeface="Jura" pitchFamily="2" charset="0"/>
              <a:ea typeface="Jura" pitchFamily="2" charset="0"/>
            </a:endParaRP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Διεπιστημονική προσέγγιση</a:t>
            </a: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Ανάδοχος του έργου</a:t>
            </a: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Οργάνωση &amp; υλοποίηση του έργου</a:t>
            </a: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b="1" dirty="0">
                <a:latin typeface="Jura" pitchFamily="2" charset="0"/>
                <a:ea typeface="Jura" pitchFamily="2" charset="0"/>
              </a:rPr>
              <a:t>To Social Hub</a:t>
            </a:r>
            <a:endParaRPr lang="el-GR" sz="1100" b="1" dirty="0">
              <a:latin typeface="Jura" pitchFamily="2" charset="0"/>
              <a:ea typeface="Jura" pitchFamily="2" charset="0"/>
            </a:endParaRPr>
          </a:p>
          <a:p>
            <a:pPr marL="180000" indent="-180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Συνεργασία με τους Δήμους της Περιφέρειας Δυτικής Μακεδονίας</a:t>
            </a:r>
          </a:p>
        </p:txBody>
      </p: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9D9A598E-4C76-4CF6-B8A6-4748B7FD2E49}"/>
              </a:ext>
            </a:extLst>
          </p:cNvPr>
          <p:cNvCxnSpPr>
            <a:cxnSpLocks/>
          </p:cNvCxnSpPr>
          <p:nvPr/>
        </p:nvCxnSpPr>
        <p:spPr>
          <a:xfrm>
            <a:off x="1337637" y="1692852"/>
            <a:ext cx="0" cy="2656208"/>
          </a:xfrm>
          <a:prstGeom prst="line">
            <a:avLst/>
          </a:prstGeom>
          <a:ln w="15240">
            <a:solidFill>
              <a:srgbClr val="D4512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CF372ADC-60EB-4E0A-9D75-5A0BC4C81E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78" y="750494"/>
            <a:ext cx="3150114" cy="38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528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F4733B48-495F-4120-B0E6-53EE25970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9642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274B5C2B-7440-4C9B-AA5D-CDFD4CE4CA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9144001" cy="514350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0CCE83E5-D705-4BD0-A772-16B5C03034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501" y="1005306"/>
            <a:ext cx="2382412" cy="329642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FE388504-168F-45C8-A65B-5A76A83F02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255" y="1830589"/>
            <a:ext cx="4876179" cy="98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224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EC7A5903-38FD-4133-8B56-22B7B2C21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9642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2387D43-FC4F-4953-B0F3-8837FFB4F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813858"/>
            <a:ext cx="9144001" cy="329642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2D0AD344-4439-4FD6-A219-F9DEDF0B4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957" y="496923"/>
            <a:ext cx="697043" cy="194438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20EA8E89-B266-4C2C-8887-3966CE0D5A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58" y="496923"/>
            <a:ext cx="2760806" cy="55988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DFDF0A2-930E-4E30-AE17-C9931E5E65E3}"/>
              </a:ext>
            </a:extLst>
          </p:cNvPr>
          <p:cNvSpPr txBox="1"/>
          <p:nvPr/>
        </p:nvSpPr>
        <p:spPr>
          <a:xfrm>
            <a:off x="1495118" y="1535705"/>
            <a:ext cx="4973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Το πλαίσιο υλοποίησης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3CAF1A-2608-43CD-9DE2-F722F3FE1816}"/>
              </a:ext>
            </a:extLst>
          </p:cNvPr>
          <p:cNvSpPr txBox="1"/>
          <p:nvPr/>
        </p:nvSpPr>
        <p:spPr>
          <a:xfrm>
            <a:off x="1337637" y="1968921"/>
            <a:ext cx="6573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1200" b="1" dirty="0">
              <a:latin typeface="Jura" pitchFamily="2" charset="0"/>
              <a:ea typeface="Jura" pitchFamily="2" charset="0"/>
            </a:endParaRPr>
          </a:p>
        </p:txBody>
      </p: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9D9A598E-4C76-4CF6-B8A6-4748B7FD2E49}"/>
              </a:ext>
            </a:extLst>
          </p:cNvPr>
          <p:cNvCxnSpPr>
            <a:cxnSpLocks/>
          </p:cNvCxnSpPr>
          <p:nvPr/>
        </p:nvCxnSpPr>
        <p:spPr>
          <a:xfrm>
            <a:off x="1366032" y="1613035"/>
            <a:ext cx="0" cy="2778990"/>
          </a:xfrm>
          <a:prstGeom prst="line">
            <a:avLst/>
          </a:prstGeom>
          <a:ln w="15240">
            <a:solidFill>
              <a:srgbClr val="D4512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CF372ADC-60EB-4E0A-9D75-5A0BC4C81E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78" y="750494"/>
            <a:ext cx="3150114" cy="388621"/>
          </a:xfrm>
          <a:prstGeom prst="rect">
            <a:avLst/>
          </a:prstGeom>
        </p:spPr>
      </p:pic>
      <p:graphicFrame>
        <p:nvGraphicFramePr>
          <p:cNvPr id="4" name="Πίνακας 3">
            <a:extLst>
              <a:ext uri="{FF2B5EF4-FFF2-40B4-BE49-F238E27FC236}">
                <a16:creationId xmlns:a16="http://schemas.microsoft.com/office/drawing/2014/main" id="{6E83B254-6C2E-422C-913F-5DF0B38D59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571006"/>
              </p:ext>
            </p:extLst>
          </p:nvPr>
        </p:nvGraphicFramePr>
        <p:xfrm>
          <a:off x="1532171" y="1870908"/>
          <a:ext cx="6646954" cy="23024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6563">
                  <a:extLst>
                    <a:ext uri="{9D8B030D-6E8A-4147-A177-3AD203B41FA5}">
                      <a16:colId xmlns:a16="http://schemas.microsoft.com/office/drawing/2014/main" val="961567199"/>
                    </a:ext>
                  </a:extLst>
                </a:gridCol>
                <a:gridCol w="91210">
                  <a:extLst>
                    <a:ext uri="{9D8B030D-6E8A-4147-A177-3AD203B41FA5}">
                      <a16:colId xmlns:a16="http://schemas.microsoft.com/office/drawing/2014/main" val="710569490"/>
                    </a:ext>
                  </a:extLst>
                </a:gridCol>
                <a:gridCol w="5119181">
                  <a:extLst>
                    <a:ext uri="{9D8B030D-6E8A-4147-A177-3AD203B41FA5}">
                      <a16:colId xmlns:a16="http://schemas.microsoft.com/office/drawing/2014/main" val="1537565670"/>
                    </a:ext>
                  </a:extLst>
                </a:gridCol>
              </a:tblGrid>
              <a:tr h="345559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dirty="0">
                          <a:latin typeface="Jura" pitchFamily="2" charset="0"/>
                          <a:ea typeface="Jura" pitchFamily="2" charset="0"/>
                        </a:rPr>
                        <a:t>ΠΡΑΞΗ</a:t>
                      </a:r>
                      <a:endParaRPr lang="el-GR" sz="1100" b="1" i="0" u="none" strike="noStrike" dirty="0">
                        <a:solidFill>
                          <a:srgbClr val="FFFFFF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effectLst/>
                          <a:latin typeface="Jura" pitchFamily="2" charset="0"/>
                          <a:ea typeface="Jura" pitchFamily="2" charset="0"/>
                        </a:rPr>
                        <a:t>: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l-GR" sz="1100" u="none" dirty="0">
                          <a:latin typeface="Jura" pitchFamily="2" charset="0"/>
                          <a:ea typeface="Jura" pitchFamily="2" charset="0"/>
                        </a:rPr>
                        <a:t>Αναβάθμιση και Διεύρυνση των Κοινωνικών και Προνοιακών Υπηρεσιών στην Περιφέρεια Δυτικής Μακεδονίας</a:t>
                      </a:r>
                      <a:endParaRPr lang="el-GR" sz="1100" u="none" kern="1200" dirty="0">
                        <a:solidFill>
                          <a:schemeClr val="dk1"/>
                        </a:solidFill>
                        <a:latin typeface="Jura" pitchFamily="2" charset="0"/>
                        <a:ea typeface="Jura" pitchFamily="2" charset="0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82225776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 dirty="0">
                          <a:effectLst/>
                          <a:latin typeface="Jura" pitchFamily="2" charset="0"/>
                          <a:ea typeface="Jura" pitchFamily="2" charset="0"/>
                        </a:rPr>
                        <a:t>ΚΩΔΙΚΟΣ ΟΠΣ</a:t>
                      </a:r>
                      <a:endParaRPr lang="el-GR" sz="1100" b="1" i="0" u="none" strike="noStrike" dirty="0">
                        <a:solidFill>
                          <a:srgbClr val="FFFFFF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effectLst/>
                          <a:latin typeface="Jura" pitchFamily="2" charset="0"/>
                          <a:ea typeface="Jura" pitchFamily="2" charset="0"/>
                        </a:rPr>
                        <a:t>: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l-GR" sz="1100" u="none" strike="noStrike" dirty="0">
                          <a:effectLst/>
                          <a:latin typeface="Jura" pitchFamily="2" charset="0"/>
                          <a:ea typeface="Jura" pitchFamily="2" charset="0"/>
                        </a:rPr>
                        <a:t>6006870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92128095"/>
                  </a:ext>
                </a:extLst>
              </a:tr>
              <a:tr h="747456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 dirty="0">
                          <a:effectLst/>
                          <a:latin typeface="Jura" pitchFamily="2" charset="0"/>
                          <a:ea typeface="Jura" pitchFamily="2" charset="0"/>
                        </a:rPr>
                        <a:t>ΕΡΓΟ </a:t>
                      </a:r>
                      <a:endParaRPr lang="el-GR" sz="1100" b="1" i="0" u="none" strike="noStrike" dirty="0">
                        <a:solidFill>
                          <a:srgbClr val="FFFFFF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effectLst/>
                          <a:latin typeface="Jura" pitchFamily="2" charset="0"/>
                          <a:ea typeface="Jura" pitchFamily="2" charset="0"/>
                        </a:rPr>
                        <a:t>: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l-GR" sz="1100" u="none" strike="noStrike" dirty="0">
                          <a:effectLst/>
                          <a:latin typeface="Jura" pitchFamily="2" charset="0"/>
                          <a:ea typeface="Jura" pitchFamily="2" charset="0"/>
                        </a:rPr>
                        <a:t>Αναβάθμιση και Διεύρυνση των Κοινωνικών και Προνοιακών Υπηρεσιών στην Περιφέρεια Δυτικής Μακεδονίας με προσαρμογή εξατομικευμένων υπηρεσιών κοινωνικής ένταξης ωφελούμενων ευπαθών Ομάδων που πλήττονται από την απολιγνιτοποίηση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35214606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effectLst/>
                          <a:latin typeface="Jura" pitchFamily="2" charset="0"/>
                          <a:ea typeface="Jura" pitchFamily="2" charset="0"/>
                        </a:rPr>
                        <a:t>ΔΙΑΡΚΕΙΑ ΣΥΜΒΑΣΗΣ</a:t>
                      </a:r>
                      <a:endParaRPr lang="el-GR" sz="1100" b="1" i="0" u="none" strike="noStrike">
                        <a:solidFill>
                          <a:srgbClr val="FFFFFF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effectLst/>
                          <a:latin typeface="Jura" pitchFamily="2" charset="0"/>
                          <a:ea typeface="Jura" pitchFamily="2" charset="0"/>
                        </a:rPr>
                        <a:t>: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l-GR" sz="1100" u="none" strike="noStrike" dirty="0">
                          <a:effectLst/>
                          <a:latin typeface="Jura" pitchFamily="2" charset="0"/>
                          <a:ea typeface="Jura" pitchFamily="2" charset="0"/>
                        </a:rPr>
                        <a:t>38 μήνες 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88276542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effectLst/>
                          <a:latin typeface="Jura" pitchFamily="2" charset="0"/>
                          <a:ea typeface="Jura" pitchFamily="2" charset="0"/>
                        </a:rPr>
                        <a:t>ΗΜΕΡΟΜΗΝΙΑ ΕΝΑΡΞΗΣ</a:t>
                      </a:r>
                      <a:endParaRPr lang="el-GR" sz="1100" b="1" i="0" u="none" strike="noStrike">
                        <a:solidFill>
                          <a:srgbClr val="FFFFFF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effectLst/>
                          <a:latin typeface="Jura" pitchFamily="2" charset="0"/>
                          <a:ea typeface="Jura" pitchFamily="2" charset="0"/>
                        </a:rPr>
                        <a:t>: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l-GR" sz="1100" u="none" strike="noStrike" dirty="0">
                          <a:effectLst/>
                          <a:latin typeface="Jura" pitchFamily="2" charset="0"/>
                          <a:ea typeface="Jura" pitchFamily="2" charset="0"/>
                        </a:rPr>
                        <a:t>7/3/2025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95059531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effectLst/>
                          <a:latin typeface="Jura" pitchFamily="2" charset="0"/>
                          <a:ea typeface="Jura" pitchFamily="2" charset="0"/>
                        </a:rPr>
                        <a:t>ΗΜΕΡΟΜΗΝΙΑ ΛΗΞΗΣ</a:t>
                      </a:r>
                      <a:endParaRPr lang="el-GR" sz="1100" b="1" i="0" u="none" strike="noStrike">
                        <a:solidFill>
                          <a:srgbClr val="FFFFFF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effectLst/>
                          <a:latin typeface="Jura" pitchFamily="2" charset="0"/>
                          <a:ea typeface="Jura" pitchFamily="2" charset="0"/>
                        </a:rPr>
                        <a:t>: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l-GR" sz="1100" u="none" strike="noStrike" dirty="0">
                          <a:effectLst/>
                          <a:latin typeface="Jura" pitchFamily="2" charset="0"/>
                          <a:ea typeface="Jura" pitchFamily="2" charset="0"/>
                        </a:rPr>
                        <a:t>6/5/2028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56223735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effectLst/>
                          <a:latin typeface="Jura" pitchFamily="2" charset="0"/>
                          <a:ea typeface="Jura" pitchFamily="2" charset="0"/>
                        </a:rPr>
                        <a:t>ΠΡΟΫΠΟΛΟΓΙΣΜΟΣ </a:t>
                      </a:r>
                      <a:endParaRPr lang="el-GR" sz="1100" b="1" i="0" u="none" strike="noStrike">
                        <a:solidFill>
                          <a:srgbClr val="FFFFFF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effectLst/>
                          <a:latin typeface="Jura" pitchFamily="2" charset="0"/>
                          <a:ea typeface="Jura" pitchFamily="2" charset="0"/>
                        </a:rPr>
                        <a:t>: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l-GR" sz="1100" u="none" strike="noStrike" dirty="0">
                          <a:effectLst/>
                          <a:latin typeface="Jura" pitchFamily="2" charset="0"/>
                          <a:ea typeface="Jura" pitchFamily="2" charset="0"/>
                        </a:rPr>
                        <a:t>6.244.600,00 € πλέον ΦΠΑ 24%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86106284"/>
                  </a:ext>
                </a:extLst>
              </a:tr>
              <a:tr h="345559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effectLst/>
                          <a:latin typeface="Jura" pitchFamily="2" charset="0"/>
                          <a:ea typeface="Jura" pitchFamily="2" charset="0"/>
                        </a:rPr>
                        <a:t>ΧΡΗΜΑΤΟΔΟΤΗΣΗ</a:t>
                      </a:r>
                      <a:endParaRPr lang="el-GR" sz="1100" b="1" i="0" u="none" strike="noStrike">
                        <a:solidFill>
                          <a:srgbClr val="FFFFFF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effectLst/>
                          <a:latin typeface="Jura" pitchFamily="2" charset="0"/>
                          <a:ea typeface="Jura" pitchFamily="2" charset="0"/>
                        </a:rPr>
                        <a:t>: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l-GR" sz="1100" u="none" strike="noStrike" dirty="0">
                          <a:effectLst/>
                          <a:latin typeface="Jura" pitchFamily="2" charset="0"/>
                          <a:ea typeface="Jura" pitchFamily="2" charset="0"/>
                        </a:rPr>
                        <a:t>Ταμείο Δίκαιης Μετάβασης στο πλαίσιο του Προγράμματος Δίκαιη Αναπτυξιακή Μετάβαση 2021-2027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Jura" pitchFamily="2" charset="0"/>
                        <a:ea typeface="Jura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30030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440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EC7A5903-38FD-4133-8B56-22B7B2C21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9642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2387D43-FC4F-4953-B0F3-8837FFB4F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813858"/>
            <a:ext cx="9144001" cy="329642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2D0AD344-4439-4FD6-A219-F9DEDF0B4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957" y="496923"/>
            <a:ext cx="697043" cy="194438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20EA8E89-B266-4C2C-8887-3966CE0D5A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58" y="496923"/>
            <a:ext cx="2760806" cy="55988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DFDF0A2-930E-4E30-AE17-C9931E5E65E3}"/>
              </a:ext>
            </a:extLst>
          </p:cNvPr>
          <p:cNvSpPr txBox="1"/>
          <p:nvPr/>
        </p:nvSpPr>
        <p:spPr>
          <a:xfrm>
            <a:off x="1337637" y="1481139"/>
            <a:ext cx="4973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Οι Κοινωνικές Προκλήσεις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3CAF1A-2608-43CD-9DE2-F722F3FE1816}"/>
              </a:ext>
            </a:extLst>
          </p:cNvPr>
          <p:cNvSpPr txBox="1"/>
          <p:nvPr/>
        </p:nvSpPr>
        <p:spPr>
          <a:xfrm>
            <a:off x="1337637" y="1854173"/>
            <a:ext cx="6573655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200" u="sng" dirty="0">
                <a:latin typeface="Jura Medium" pitchFamily="2" charset="0"/>
                <a:ea typeface="Jura Medium" pitchFamily="2" charset="0"/>
              </a:rPr>
              <a:t>Δημογραφικές Προκλήσεις</a:t>
            </a:r>
            <a:r>
              <a:rPr lang="el-GR" sz="1200" dirty="0">
                <a:latin typeface="Jura Medium" pitchFamily="2" charset="0"/>
                <a:ea typeface="Jura Medium" pitchFamily="2" charset="0"/>
              </a:rPr>
              <a:t>: Μείωση πληθυσμού 10,09% (ΕΛΣΤΑΤ), 3 φορές περισσότερο από τον εθνικό </a:t>
            </a:r>
            <a:r>
              <a:rPr lang="el-GR" sz="1200" dirty="0" err="1">
                <a:latin typeface="Jura Medium" pitchFamily="2" charset="0"/>
                <a:ea typeface="Jura Medium" pitchFamily="2" charset="0"/>
              </a:rPr>
              <a:t>μ.ο</a:t>
            </a:r>
            <a:r>
              <a:rPr lang="el-GR" sz="1200" dirty="0">
                <a:latin typeface="Jura Medium" pitchFamily="2" charset="0"/>
                <a:ea typeface="Jura Medium" pitchFamily="2" charset="0"/>
              </a:rPr>
              <a:t>.</a:t>
            </a:r>
          </a:p>
          <a:p>
            <a:pPr marL="180000" indent="-1800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200" u="sng" dirty="0">
                <a:latin typeface="Jura Medium" pitchFamily="2" charset="0"/>
                <a:ea typeface="Jura Medium" pitchFamily="2" charset="0"/>
              </a:rPr>
              <a:t>Οικονομικές Επιπτώσεις Απολιγνιτοποίησης</a:t>
            </a:r>
            <a:r>
              <a:rPr lang="el-GR" sz="1200" dirty="0">
                <a:latin typeface="Jura Medium" pitchFamily="2" charset="0"/>
                <a:ea typeface="Jura Medium" pitchFamily="2" charset="0"/>
              </a:rPr>
              <a:t>: Μείωση του περιφερειακού ΑΕΠ κατά 20% την περίοδο 2010-2019 </a:t>
            </a:r>
          </a:p>
          <a:p>
            <a:pPr marL="180000" indent="-1800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200" u="sng" dirty="0">
                <a:latin typeface="Jura Medium" pitchFamily="2" charset="0"/>
                <a:ea typeface="Jura Medium" pitchFamily="2" charset="0"/>
              </a:rPr>
              <a:t>Υψηλή Ανεργία</a:t>
            </a:r>
            <a:r>
              <a:rPr lang="el-GR" sz="1200" dirty="0">
                <a:latin typeface="Jura Medium" pitchFamily="2" charset="0"/>
                <a:ea typeface="Jura Medium" pitchFamily="2" charset="0"/>
              </a:rPr>
              <a:t>: Μακροχρόνια ανεργία σταθερά υψηλότερη από τη βραχυχρόνια</a:t>
            </a:r>
          </a:p>
          <a:p>
            <a:pPr marL="180000" indent="-1800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200" u="sng" dirty="0">
                <a:latin typeface="Jura Medium" pitchFamily="2" charset="0"/>
                <a:ea typeface="Jura Medium" pitchFamily="2" charset="0"/>
              </a:rPr>
              <a:t>Αυξημένη Φτώχεια</a:t>
            </a:r>
            <a:r>
              <a:rPr lang="el-GR" sz="1200" dirty="0">
                <a:latin typeface="Jura Medium" pitchFamily="2" charset="0"/>
                <a:ea typeface="Jura Medium" pitchFamily="2" charset="0"/>
              </a:rPr>
              <a:t>: 71,5% των διαστάσεων του φαινομένου της ακραίας φτώχειας συγκεντρώνεται σε 5 Δήμους</a:t>
            </a:r>
          </a:p>
        </p:txBody>
      </p: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9D9A598E-4C76-4CF6-B8A6-4748B7FD2E49}"/>
              </a:ext>
            </a:extLst>
          </p:cNvPr>
          <p:cNvCxnSpPr>
            <a:cxnSpLocks/>
          </p:cNvCxnSpPr>
          <p:nvPr/>
        </p:nvCxnSpPr>
        <p:spPr>
          <a:xfrm>
            <a:off x="1337637" y="1526184"/>
            <a:ext cx="0" cy="1786511"/>
          </a:xfrm>
          <a:prstGeom prst="line">
            <a:avLst/>
          </a:prstGeom>
          <a:ln w="15240">
            <a:solidFill>
              <a:srgbClr val="D4512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CF372ADC-60EB-4E0A-9D75-5A0BC4C81E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78" y="750494"/>
            <a:ext cx="3150114" cy="38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03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EC7A5903-38FD-4133-8B56-22B7B2C21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9642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2387D43-FC4F-4953-B0F3-8837FFB4F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813858"/>
            <a:ext cx="9144001" cy="329642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2D0AD344-4439-4FD6-A219-F9DEDF0B4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957" y="496923"/>
            <a:ext cx="697043" cy="194438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20EA8E89-B266-4C2C-8887-3966CE0D5A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58" y="496923"/>
            <a:ext cx="2760806" cy="55988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DFDF0A2-930E-4E30-AE17-C9931E5E65E3}"/>
              </a:ext>
            </a:extLst>
          </p:cNvPr>
          <p:cNvSpPr txBox="1"/>
          <p:nvPr/>
        </p:nvSpPr>
        <p:spPr>
          <a:xfrm>
            <a:off x="1337637" y="1481139"/>
            <a:ext cx="4973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Στόχοι του έργου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3CAF1A-2608-43CD-9DE2-F722F3FE1816}"/>
              </a:ext>
            </a:extLst>
          </p:cNvPr>
          <p:cNvSpPr txBox="1"/>
          <p:nvPr/>
        </p:nvSpPr>
        <p:spPr>
          <a:xfrm>
            <a:off x="1337637" y="1968921"/>
            <a:ext cx="663528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Αναβάθμιση των Κοινωνικών Υπηρεσιών στην Περιφέρεια Δυτικής Μακεδονίας</a:t>
            </a:r>
          </a:p>
          <a:p>
            <a:pPr marL="180000" indent="-1800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Αντιστοίχιση σε νέες κοινωνικές ανάγκες και προκλήσεις</a:t>
            </a:r>
          </a:p>
          <a:p>
            <a:pPr marL="180000" indent="-1800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Διεύρυνση των παρεχόμενων υπηρεσιών</a:t>
            </a:r>
          </a:p>
          <a:p>
            <a:pPr marL="180000" indent="-1800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Ανάπτυξη εξατομικευμένων υπηρεσιών κοινωνικής ένταξης </a:t>
            </a:r>
          </a:p>
          <a:p>
            <a:pPr marL="180000" indent="-1800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Συμβολή στη μείωση του κινδύνου φτώχειας</a:t>
            </a:r>
          </a:p>
          <a:p>
            <a:pPr marL="180000" indent="-1800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Ενδυνάμωση  των υφιστάμενων κοινωνικών δομών και των στελεχών τους</a:t>
            </a:r>
          </a:p>
          <a:p>
            <a:pPr marL="180000" indent="-1800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Υποστήριξη του «Ενιαίου Κοινωνικού Δικτύου» της Περιφέρειας Δυτικής Μακεδονίας</a:t>
            </a:r>
            <a:endParaRPr lang="en-US" sz="1100" b="1" dirty="0">
              <a:latin typeface="Jura" pitchFamily="2" charset="0"/>
              <a:ea typeface="Jura" pitchFamily="2" charset="0"/>
            </a:endParaRPr>
          </a:p>
        </p:txBody>
      </p: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9D9A598E-4C76-4CF6-B8A6-4748B7FD2E49}"/>
              </a:ext>
            </a:extLst>
          </p:cNvPr>
          <p:cNvCxnSpPr>
            <a:cxnSpLocks/>
          </p:cNvCxnSpPr>
          <p:nvPr/>
        </p:nvCxnSpPr>
        <p:spPr>
          <a:xfrm>
            <a:off x="1337637" y="1526184"/>
            <a:ext cx="0" cy="1950842"/>
          </a:xfrm>
          <a:prstGeom prst="line">
            <a:avLst/>
          </a:prstGeom>
          <a:ln w="15240">
            <a:solidFill>
              <a:srgbClr val="D4512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CF372ADC-60EB-4E0A-9D75-5A0BC4C81E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78" y="750494"/>
            <a:ext cx="3150114" cy="38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723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EC7A5903-38FD-4133-8B56-22B7B2C21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9642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2387D43-FC4F-4953-B0F3-8837FFB4F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813858"/>
            <a:ext cx="9144001" cy="329642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2D0AD344-4439-4FD6-A219-F9DEDF0B4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957" y="496923"/>
            <a:ext cx="697043" cy="194438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20EA8E89-B266-4C2C-8887-3966CE0D5A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58" y="496923"/>
            <a:ext cx="2760806" cy="559884"/>
          </a:xfrm>
          <a:prstGeom prst="rect">
            <a:avLst/>
          </a:prstGeom>
        </p:spPr>
      </p:pic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CF372ADC-60EB-4E0A-9D75-5A0BC4C81E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78" y="750494"/>
            <a:ext cx="3150114" cy="388621"/>
          </a:xfrm>
          <a:prstGeom prst="rect">
            <a:avLst/>
          </a:prstGeom>
        </p:spPr>
      </p:pic>
      <p:pic>
        <p:nvPicPr>
          <p:cNvPr id="10" name="Graphic 1">
            <a:extLst>
              <a:ext uri="{FF2B5EF4-FFF2-40B4-BE49-F238E27FC236}">
                <a16:creationId xmlns:a16="http://schemas.microsoft.com/office/drawing/2014/main" id="{5ECF959C-4646-4AED-B6A4-A2553A5FC6C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19833" y="1455329"/>
            <a:ext cx="6799149" cy="348192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00BCA1-C98F-166A-C943-41CDF8C3CC34}"/>
              </a:ext>
            </a:extLst>
          </p:cNvPr>
          <p:cNvSpPr txBox="1"/>
          <p:nvPr/>
        </p:nvSpPr>
        <p:spPr>
          <a:xfrm>
            <a:off x="-1" y="1132164"/>
            <a:ext cx="84469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Οργάνωση και Λειτουργία του Ενιαίου Κοινωνικού Δικτύου ΠΔΜ</a:t>
            </a:r>
          </a:p>
        </p:txBody>
      </p:sp>
    </p:spTree>
    <p:extLst>
      <p:ext uri="{BB962C8B-B14F-4D97-AF65-F5344CB8AC3E}">
        <p14:creationId xmlns:p14="http://schemas.microsoft.com/office/powerpoint/2010/main" val="4102994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EC7A5903-38FD-4133-8B56-22B7B2C21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9642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2387D43-FC4F-4953-B0F3-8837FFB4F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813858"/>
            <a:ext cx="9144001" cy="329642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2D0AD344-4439-4FD6-A219-F9DEDF0B4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957" y="496923"/>
            <a:ext cx="697043" cy="194438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20EA8E89-B266-4C2C-8887-3966CE0D5A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58" y="496923"/>
            <a:ext cx="2760806" cy="55988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DFDF0A2-930E-4E30-AE17-C9931E5E65E3}"/>
              </a:ext>
            </a:extLst>
          </p:cNvPr>
          <p:cNvSpPr txBox="1"/>
          <p:nvPr/>
        </p:nvSpPr>
        <p:spPr>
          <a:xfrm>
            <a:off x="1337636" y="1481139"/>
            <a:ext cx="6380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Η διάσταση της διακυβέρνησης (</a:t>
            </a:r>
            <a:r>
              <a:rPr lang="el-GR" sz="1400" b="1" dirty="0" err="1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inter-agency</a:t>
            </a:r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 </a:t>
            </a:r>
            <a:r>
              <a:rPr lang="el-GR" sz="1400" b="1" dirty="0" err="1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governance</a:t>
            </a:r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) της κοινωνικής πολιτικής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3CAF1A-2608-43CD-9DE2-F722F3FE1816}"/>
              </a:ext>
            </a:extLst>
          </p:cNvPr>
          <p:cNvSpPr txBox="1"/>
          <p:nvPr/>
        </p:nvSpPr>
        <p:spPr>
          <a:xfrm>
            <a:off x="1337636" y="2039502"/>
            <a:ext cx="6573655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Στοχεύει να εντάξει στο σχεδιασμό και την υλοποίηση δράσεων εθελοντικές οργανώσεις, σωματεία χρηστών κοινωνικής αρωγής και ευρύτερα τις ενεργές δυνάμεις της κοινότητας. </a:t>
            </a:r>
          </a:p>
          <a:p>
            <a:pPr algn="just">
              <a:spcAft>
                <a:spcPts val="600"/>
              </a:spcAft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Η κεντρική ιδέα είναι η αξιοποίηση των συγκριτικών πλεονεκτημάτων κάθε εμπλεκόμενου φορέα και η δημιουργία προστιθέμενης αξίας από τη σύμπραξη των δυνάμεών τους. </a:t>
            </a:r>
          </a:p>
          <a:p>
            <a:pPr algn="just"/>
            <a:r>
              <a:rPr lang="el-GR" sz="1100" b="1" dirty="0">
                <a:latin typeface="Jura" pitchFamily="2" charset="0"/>
                <a:ea typeface="Jura" pitchFamily="2" charset="0"/>
              </a:rPr>
              <a:t>Αξιοποιεί το τοπικό κοινωνικό κεφάλαιο και οργανώνει σχήματα συνεργασίας τα οποία μέσω της οριζόντιας προσέγγισης της κοινωνικής πολιτικής αποδίδουν στην κοινότητα αναβάθμιση του επιπέδου της κοινωνικής προστασίας. </a:t>
            </a:r>
          </a:p>
        </p:txBody>
      </p: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9D9A598E-4C76-4CF6-B8A6-4748B7FD2E49}"/>
              </a:ext>
            </a:extLst>
          </p:cNvPr>
          <p:cNvCxnSpPr>
            <a:cxnSpLocks/>
          </p:cNvCxnSpPr>
          <p:nvPr/>
        </p:nvCxnSpPr>
        <p:spPr>
          <a:xfrm>
            <a:off x="1337637" y="1526184"/>
            <a:ext cx="0" cy="2231679"/>
          </a:xfrm>
          <a:prstGeom prst="line">
            <a:avLst/>
          </a:prstGeom>
          <a:ln w="15240">
            <a:solidFill>
              <a:srgbClr val="D4512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CF372ADC-60EB-4E0A-9D75-5A0BC4C81E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78" y="750494"/>
            <a:ext cx="3150114" cy="38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532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EC7A5903-38FD-4133-8B56-22B7B2C21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9642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2387D43-FC4F-4953-B0F3-8837FFB4F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813858"/>
            <a:ext cx="9144001" cy="329642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2D0AD344-4439-4FD6-A219-F9DEDF0B4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957" y="496923"/>
            <a:ext cx="697043" cy="194438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20EA8E89-B266-4C2C-8887-3966CE0D5A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58" y="496923"/>
            <a:ext cx="2760806" cy="55988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DFDF0A2-930E-4E30-AE17-C9931E5E65E3}"/>
              </a:ext>
            </a:extLst>
          </p:cNvPr>
          <p:cNvSpPr txBox="1"/>
          <p:nvPr/>
        </p:nvSpPr>
        <p:spPr>
          <a:xfrm>
            <a:off x="1337636" y="1481139"/>
            <a:ext cx="6380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Η διάσταση της κοινωνικής καινοτομίας (</a:t>
            </a:r>
            <a:r>
              <a:rPr lang="el-GR" sz="1400" b="1" dirty="0" err="1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social</a:t>
            </a:r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 </a:t>
            </a:r>
            <a:r>
              <a:rPr lang="el-GR" sz="1400" b="1" dirty="0" err="1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innovation</a:t>
            </a:r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)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3CAF1A-2608-43CD-9DE2-F722F3FE1816}"/>
              </a:ext>
            </a:extLst>
          </p:cNvPr>
          <p:cNvSpPr txBox="1"/>
          <p:nvPr/>
        </p:nvSpPr>
        <p:spPr>
          <a:xfrm>
            <a:off x="1337636" y="1873156"/>
            <a:ext cx="6573655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l-GR" sz="1100" b="1" dirty="0">
                <a:latin typeface="Jura" pitchFamily="2" charset="0"/>
                <a:ea typeface="Jura" pitchFamily="2" charset="0"/>
              </a:rPr>
              <a:t>Ανάπτυξη και εφαρμογή νέων ιδεών (προϊόντων, υπηρεσιών και συστημάτων - διαδικασιών) για την κάλυψη των κοινωνικών αναγκών και τη δημιουργία νέων κοινωνικών σχέσεων ή συνεργασιών. Η κοινωνική καινοτομία περιλαμβάνει / αντιπροσωπεύει νέες απαντήσεις στις πιεστικές κοινωνικές απαιτήσεις, οι οποίες επηρεάζουν τη διαδικασία των κοινωνικών αλληλεπιδράσεων.</a:t>
            </a:r>
          </a:p>
          <a:p>
            <a:pPr algn="just"/>
            <a:r>
              <a:rPr lang="el-GR" sz="1100" b="1" dirty="0">
                <a:latin typeface="Jura" pitchFamily="2" charset="0"/>
                <a:ea typeface="Jura" pitchFamily="2" charset="0"/>
              </a:rPr>
              <a:t>Η  κοινωνική καινοτομία είναι καινοτομία που έχει κοινωνικό χαρακτήρα τόσο στους στόχους όσο και στα μέσα υλοποίησης της, ενισχύει δηλαδή συγχρόνως την  ικανότητα των ατόμων να ενεργούν.</a:t>
            </a:r>
          </a:p>
        </p:txBody>
      </p: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9D9A598E-4C76-4CF6-B8A6-4748B7FD2E49}"/>
              </a:ext>
            </a:extLst>
          </p:cNvPr>
          <p:cNvCxnSpPr>
            <a:cxnSpLocks/>
          </p:cNvCxnSpPr>
          <p:nvPr/>
        </p:nvCxnSpPr>
        <p:spPr>
          <a:xfrm>
            <a:off x="1337637" y="1526184"/>
            <a:ext cx="0" cy="1828401"/>
          </a:xfrm>
          <a:prstGeom prst="line">
            <a:avLst/>
          </a:prstGeom>
          <a:ln w="15240">
            <a:solidFill>
              <a:srgbClr val="D4512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CF372ADC-60EB-4E0A-9D75-5A0BC4C81E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78" y="750494"/>
            <a:ext cx="3150114" cy="38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732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EC7A5903-38FD-4133-8B56-22B7B2C21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9642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2387D43-FC4F-4953-B0F3-8837FFB4F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813858"/>
            <a:ext cx="9144001" cy="329642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2D0AD344-4439-4FD6-A219-F9DEDF0B4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957" y="496923"/>
            <a:ext cx="697043" cy="194438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20EA8E89-B266-4C2C-8887-3966CE0D5A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58" y="496923"/>
            <a:ext cx="2760806" cy="55988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DFDF0A2-930E-4E30-AE17-C9931E5E65E3}"/>
              </a:ext>
            </a:extLst>
          </p:cNvPr>
          <p:cNvSpPr txBox="1"/>
          <p:nvPr/>
        </p:nvSpPr>
        <p:spPr>
          <a:xfrm>
            <a:off x="1337636" y="1481139"/>
            <a:ext cx="638097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Η υιοθέτηση Κοινής Στρατηγικής σε περιφερειακό επίπεδο των κρίσιμων διαστάσεων της κοινωνικής ένταξης (</a:t>
            </a:r>
            <a:r>
              <a:rPr lang="el-GR" sz="1400" b="1" dirty="0" err="1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social</a:t>
            </a:r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 </a:t>
            </a:r>
            <a:r>
              <a:rPr lang="el-GR" sz="1400" b="1" dirty="0" err="1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services</a:t>
            </a:r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, </a:t>
            </a:r>
            <a:r>
              <a:rPr lang="el-GR" sz="1400" b="1" dirty="0" err="1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health</a:t>
            </a:r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 and </a:t>
            </a:r>
            <a:r>
              <a:rPr lang="el-GR" sz="1400" b="1" dirty="0" err="1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care</a:t>
            </a:r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, </a:t>
            </a:r>
            <a:r>
              <a:rPr lang="el-GR" sz="1400" b="1" dirty="0" err="1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employment</a:t>
            </a:r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 and </a:t>
            </a:r>
            <a:r>
              <a:rPr lang="el-GR" sz="1400" b="1" dirty="0" err="1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integration</a:t>
            </a:r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sz="1400" b="1" dirty="0">
              <a:solidFill>
                <a:srgbClr val="D45126"/>
              </a:solidFill>
              <a:latin typeface="Jura" pitchFamily="2" charset="0"/>
              <a:ea typeface="Jura" pitchFamily="2" charset="0"/>
            </a:endParaRPr>
          </a:p>
          <a:p>
            <a:pPr algn="just"/>
            <a:r>
              <a:rPr lang="el-GR" sz="1400" b="1" dirty="0">
                <a:solidFill>
                  <a:srgbClr val="D45126"/>
                </a:solidFill>
                <a:latin typeface="Jura" pitchFamily="2" charset="0"/>
                <a:ea typeface="Jura" pitchFamily="2" charset="0"/>
              </a:rPr>
              <a:t>Η Αξιοποίηση καλών πρακτικών</a:t>
            </a:r>
          </a:p>
          <a:p>
            <a:endParaRPr lang="el-GR" sz="1400" b="1" dirty="0">
              <a:solidFill>
                <a:srgbClr val="D45126"/>
              </a:solidFill>
              <a:latin typeface="Jura" pitchFamily="2" charset="0"/>
              <a:ea typeface="Jura" pitchFamily="2" charset="0"/>
            </a:endParaRPr>
          </a:p>
          <a:p>
            <a:endParaRPr lang="el-GR" sz="1400" b="1" dirty="0">
              <a:solidFill>
                <a:srgbClr val="D45126"/>
              </a:solidFill>
              <a:latin typeface="Jura" pitchFamily="2" charset="0"/>
              <a:ea typeface="Jura" pitchFamily="2" charset="0"/>
            </a:endParaRPr>
          </a:p>
        </p:txBody>
      </p: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9D9A598E-4C76-4CF6-B8A6-4748B7FD2E49}"/>
              </a:ext>
            </a:extLst>
          </p:cNvPr>
          <p:cNvCxnSpPr>
            <a:cxnSpLocks/>
          </p:cNvCxnSpPr>
          <p:nvPr/>
        </p:nvCxnSpPr>
        <p:spPr>
          <a:xfrm flipH="1">
            <a:off x="1337636" y="1526184"/>
            <a:ext cx="1" cy="1179309"/>
          </a:xfrm>
          <a:prstGeom prst="line">
            <a:avLst/>
          </a:prstGeom>
          <a:ln w="15240">
            <a:solidFill>
              <a:srgbClr val="D4512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CF372ADC-60EB-4E0A-9D75-5A0BC4C81E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78" y="750494"/>
            <a:ext cx="3150114" cy="38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94626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458</TotalTime>
  <Words>1198</Words>
  <Application>Microsoft Office PowerPoint</Application>
  <PresentationFormat>Προβολή στην οθόνη (16:9)</PresentationFormat>
  <Paragraphs>168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Jura</vt:lpstr>
      <vt:lpstr>Jura Medium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Server</dc:creator>
  <cp:lastModifiedBy>ΑΠΟΣΤΟΛΟΣ ΠΑΡΤΩΝΑΣ</cp:lastModifiedBy>
  <cp:revision>43</cp:revision>
  <dcterms:created xsi:type="dcterms:W3CDTF">2025-03-26T10:34:25Z</dcterms:created>
  <dcterms:modified xsi:type="dcterms:W3CDTF">2025-03-31T11:25:38Z</dcterms:modified>
</cp:coreProperties>
</file>